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10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10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10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10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Image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Imag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660384004_1290x1720.jpg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hyperlink" Target="http://cdmplus.com/pricing" TargetMode="Externa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cdmplus.com" TargetMode="Externa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mailto:sales@cdmplus.com" TargetMode="Externa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cdmplus.com" TargetMode="External"/><Relationship Id="rId3" Type="http://schemas.openxmlformats.org/officeDocument/2006/relationships/hyperlink" Target="http://help.suran.com" TargetMode="Externa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help.suran.com/sales/latest/2021-plan-changes/2021-traditional-plan-changes#id-.2021TraditionalPlanChangesvlatest-HowwillIbetransitionedtothenewplans?" TargetMode="External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mailto:sales@cdmplus.com" TargetMode="External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download.cdmplus.com" TargetMode="External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mailto:sales@cdmplus.com" TargetMode="External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/Relationships>
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png"/></Relationships>
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mailto:sales@cdmplus.com" TargetMode="External"/><Relationship Id="rId3" Type="http://schemas.openxmlformats.org/officeDocument/2006/relationships/hyperlink" Target="http://download.cdmplus.com" TargetMode="External"/></Relationships>
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help.suran.com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uran Systems, Inc.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Suran Systems, Inc.</a:t>
            </a:r>
          </a:p>
        </p:txBody>
      </p:sp>
      <p:sp>
        <p:nvSpPr>
          <p:cNvPr id="152" name="New CDM+ Plans and Prices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New CDM+ Plans and Prices</a:t>
            </a:r>
          </a:p>
        </p:txBody>
      </p:sp>
      <p:sp>
        <p:nvSpPr>
          <p:cNvPr id="153" name="March 2021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March 2021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his is CDM+ today"/>
          <p:cNvSpPr txBox="1"/>
          <p:nvPr>
            <p:ph type="body" sz="half" idx="1"/>
          </p:nvPr>
        </p:nvSpPr>
        <p:spPr>
          <a:xfrm>
            <a:off x="1206500" y="4141877"/>
            <a:ext cx="21971000" cy="3874314"/>
          </a:xfrm>
          <a:prstGeom prst="rect">
            <a:avLst/>
          </a:prstGeom>
        </p:spPr>
        <p:txBody>
          <a:bodyPr/>
          <a:lstStyle/>
          <a:p>
            <a:pPr/>
            <a:r>
              <a:t>This is CDM+ today</a:t>
            </a:r>
          </a:p>
        </p:txBody>
      </p:sp>
      <p:sp>
        <p:nvSpPr>
          <p:cNvPr id="185" name="And we want ALL of CDM+ to power your good work in the world"/>
          <p:cNvSpPr txBox="1"/>
          <p:nvPr/>
        </p:nvSpPr>
        <p:spPr>
          <a:xfrm>
            <a:off x="3231336" y="7563221"/>
            <a:ext cx="17921327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000000"/>
                </a:solidFill>
              </a:defRPr>
            </a:lvl1pPr>
          </a:lstStyle>
          <a:p>
            <a:pPr/>
            <a:r>
              <a:t>And we want ALL of CDM+ to power your good work in the world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New Clients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New Clients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CDM+ Pricing: New Client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CDM+ Pricing: New Clients</a:t>
            </a:r>
          </a:p>
        </p:txBody>
      </p:sp>
      <p:graphicFrame>
        <p:nvGraphicFramePr>
          <p:cNvPr id="190" name="Table"/>
          <p:cNvGraphicFramePr/>
          <p:nvPr/>
        </p:nvGraphicFramePr>
        <p:xfrm>
          <a:off x="1357289" y="3302476"/>
          <a:ext cx="21682122" cy="4771768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{2708684C-4D16-4618-839F-0558EEFCDFE6}</a:tableStyleId>
              </a:tblPr>
              <a:tblGrid>
                <a:gridCol w="5417355"/>
                <a:gridCol w="5417355"/>
                <a:gridCol w="5417355"/>
                <a:gridCol w="5417355"/>
              </a:tblGrid>
              <a:tr h="1586355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Core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C6C6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Choice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Complete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Grow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C6C6C"/>
                      </a:solidFill>
                      <a:miter lim="400000"/>
                    </a:lnR>
                  </a:tcPr>
                </a:tc>
              </a:tr>
              <a:tr h="1586355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$100/month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C6C6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$50 month
+ $25/additional program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$175/month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$50/month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C6C6C"/>
                      </a:solidFill>
                      <a:miter lim="400000"/>
                    </a:lnR>
                  </a:tcPr>
                </a:tc>
              </a:tr>
              <a:tr h="1586355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Membership, Contributions, Accounting &amp; Payroll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C6C6C"/>
                      </a:solidFill>
                      <a:miter lim="400000"/>
                    </a:lnL>
                    <a:lnB w="12700">
                      <a:solidFill>
                        <a:srgbClr val="6C6C6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Mix and match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C6C6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All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C6C6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Membership, Contributions, Accounting &amp; Payroll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C6C6C"/>
                      </a:solidFill>
                      <a:miter lim="400000"/>
                    </a:lnR>
                    <a:lnB w="12700">
                      <a:solidFill>
                        <a:srgbClr val="6C6C6C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grpSp>
        <p:nvGrpSpPr>
          <p:cNvPr id="193" name="Group"/>
          <p:cNvGrpSpPr/>
          <p:nvPr/>
        </p:nvGrpSpPr>
        <p:grpSpPr>
          <a:xfrm>
            <a:off x="1357289" y="8066799"/>
            <a:ext cx="21669422" cy="4412806"/>
            <a:chOff x="25400" y="25400"/>
            <a:chExt cx="21669421" cy="4412805"/>
          </a:xfrm>
        </p:grpSpPr>
        <p:sp>
          <p:nvSpPr>
            <p:cNvPr id="191" name="* Can increase to 75 givers, 100 individuals for $75/month"/>
            <p:cNvSpPr txBox="1"/>
            <p:nvPr/>
          </p:nvSpPr>
          <p:spPr>
            <a:xfrm>
              <a:off x="33946" y="3976840"/>
              <a:ext cx="7979360" cy="461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/>
            </a:lstStyle>
            <a:p>
              <a:pPr/>
              <a:r>
                <a:t>* Can increase to 75 givers, 100 individuals for $75/month</a:t>
              </a:r>
            </a:p>
          </p:txBody>
        </p:sp>
        <p:graphicFrame>
          <p:nvGraphicFramePr>
            <p:cNvPr id="192" name="Table"/>
            <p:cNvGraphicFramePr/>
            <p:nvPr/>
          </p:nvGraphicFramePr>
          <p:xfrm>
            <a:off x="25400" y="25400"/>
            <a:ext cx="21669422" cy="2844420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0" rtl="0">
                  <a:tableStyleId>{2708684C-4D16-4618-839F-0558EEFCDFE6}</a:tableStyleId>
                </a:tblPr>
                <a:tblGrid>
                  <a:gridCol w="5417355"/>
                  <a:gridCol w="5417355"/>
                  <a:gridCol w="5417355"/>
                  <a:gridCol w="5417355"/>
                </a:tblGrid>
                <a:tr h="1422209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Unlimited Givers</a:t>
                        </a: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6C6C6C"/>
                        </a:solidFill>
                        <a:miter lim="400000"/>
                      </a:lnL>
                      <a:lnT w="12700">
                        <a:solidFill>
                          <a:srgbClr val="6C6C6C"/>
                        </a:solidFill>
                        <a:miter lim="400000"/>
                      </a:lnT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Unlimited Givers</a:t>
                        </a:r>
                      </a:p>
                    </a:txBody>
                    <a:tcPr marL="50800" marR="50800" marT="50800" marB="50800" anchor="ctr" anchorCtr="0" horzOverflow="overflow">
                      <a:lnT w="12700">
                        <a:solidFill>
                          <a:srgbClr val="6C6C6C"/>
                        </a:solidFill>
                        <a:miter lim="400000"/>
                      </a:lnT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Unlimited Givers</a:t>
                        </a:r>
                      </a:p>
                    </a:txBody>
                    <a:tcPr marL="50800" marR="50800" marT="50800" marB="50800" anchor="ctr" anchorCtr="0" horzOverflow="overflow">
                      <a:lnT w="12700">
                        <a:solidFill>
                          <a:srgbClr val="6C6C6C"/>
                        </a:solidFill>
                        <a:miter lim="400000"/>
                      </a:lnT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50 Givers*</a:t>
                        </a: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6C6C6C"/>
                        </a:solidFill>
                        <a:miter lim="400000"/>
                      </a:lnR>
                      <a:lnT w="12700">
                        <a:solidFill>
                          <a:srgbClr val="6C6C6C"/>
                        </a:solidFill>
                        <a:miter lim="400000"/>
                      </a:lnT>
                    </a:tcPr>
                  </a:tc>
                </a:tr>
                <a:tr h="1422209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Unlimited Individuals</a:t>
                        </a: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6C6C6C"/>
                        </a:solidFill>
                        <a:miter lim="400000"/>
                      </a:lnL>
                      <a:lnB w="12700">
                        <a:solidFill>
                          <a:srgbClr val="6C6C6C"/>
                        </a:solidFill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Unlimited Individuals</a:t>
                        </a:r>
                      </a:p>
                    </a:txBody>
                    <a:tcPr marL="50800" marR="50800" marT="50800" marB="50800" anchor="ctr" anchorCtr="0" horzOverflow="overflow">
                      <a:lnB w="12700">
                        <a:solidFill>
                          <a:srgbClr val="6C6C6C"/>
                        </a:solidFill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Unlimited Individuals</a:t>
                        </a:r>
                      </a:p>
                    </a:txBody>
                    <a:tcPr marL="50800" marR="50800" marT="50800" marB="50800" anchor="ctr" anchorCtr="0" horzOverflow="overflow">
                      <a:lnB w="12700">
                        <a:solidFill>
                          <a:srgbClr val="6C6C6C"/>
                        </a:solidFill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75 Individuals*</a:t>
                        </a: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6C6C6C"/>
                        </a:solidFill>
                        <a:miter lim="400000"/>
                      </a:lnR>
                      <a:lnB w="12700">
                        <a:solidFill>
                          <a:srgbClr val="6C6C6C"/>
                        </a:solidFill>
                        <a:miter lim="400000"/>
                      </a:lnB>
                    </a:tcPr>
                  </a:tc>
                </a:tr>
              </a:tbl>
            </a:graphicData>
          </a:graphic>
        </p:graphicFrame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4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0" grpId="1"/>
      <p:bldP build="whole" bldLvl="1" animBg="1" rev="0" advAuto="0" spid="193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tandard Featur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Standard Features</a:t>
            </a:r>
          </a:p>
        </p:txBody>
      </p:sp>
      <p:sp>
        <p:nvSpPr>
          <p:cNvPr id="196" name="Included in all plans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Included in all plans</a:t>
            </a:r>
          </a:p>
        </p:txBody>
      </p:sp>
      <p:sp>
        <p:nvSpPr>
          <p:cNvPr id="197" name="Data Hosting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Data Hosting</a:t>
            </a:r>
          </a:p>
          <a:p>
            <a:pPr/>
            <a:r>
              <a:t>Engage (including merchant account)</a:t>
            </a:r>
          </a:p>
          <a:p>
            <a:pPr/>
            <a:r>
              <a:t>Online Giving, Payroll Direct Deposit</a:t>
            </a:r>
          </a:p>
          <a:p>
            <a:pPr/>
            <a:r>
              <a:t>Mobile</a:t>
            </a:r>
          </a:p>
          <a:p>
            <a:pPr/>
            <a:r>
              <a:t>Email and Phone support</a:t>
            </a:r>
          </a:p>
          <a:p>
            <a:pPr/>
            <a:r>
              <a:t>Updates</a:t>
            </a:r>
          </a:p>
          <a:p>
            <a:pPr/>
            <a:r>
              <a:t>Complimentary new user/staff training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dmplus.com/pricing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u="sng">
                <a:hlinkClick r:id="rId2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2" invalidUrl="" action="" tgtFrame="" tooltip="" history="1" highlightClick="0" endSnd="0"/>
              </a:rPr>
              <a:t>cdmplus.com/pricing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urrent Clients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Current Clients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Changes Affecting Everyon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Changes Affecting Everyone</a:t>
            </a:r>
          </a:p>
        </p:txBody>
      </p:sp>
      <p:sp>
        <p:nvSpPr>
          <p:cNvPr id="204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5" name="Payroll is bundled with Accounting—no more $5/month charg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Payroll is bundled with Accounting—no more $5/month charge</a:t>
            </a:r>
          </a:p>
          <a:p>
            <a:pPr/>
            <a:r>
              <a:t>Active enrollment in a plan is required to calculate payroll and generate tax forms (same as before). Any plan meets this requirement</a:t>
            </a:r>
          </a:p>
          <a:p>
            <a:pPr/>
            <a:r>
              <a:t>Engage Standard/Payroll/Complete (announced September 2020) have been merged into a single Engage product</a:t>
            </a:r>
          </a:p>
          <a:p>
            <a:pPr/>
            <a:r>
              <a:t>User licenses are $5/month for all plans</a:t>
            </a:r>
          </a:p>
          <a:p>
            <a:pPr/>
            <a:r>
              <a:t>Additional organizations are $15/month for all plans (max $30/parent organization)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Additional Organization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Additional Organizations</a:t>
            </a:r>
          </a:p>
        </p:txBody>
      </p:sp>
      <p:sp>
        <p:nvSpPr>
          <p:cNvPr id="208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9" name="Replaces Shared Hosting and Engage Complete (Additional Account)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Replaces Shared Hosting and Engage Complete (Additional Account)</a:t>
            </a:r>
          </a:p>
          <a:p>
            <a:pPr/>
            <a:r>
              <a:t>Used for discrete organizations—separate FEIN/501(c)(3) that share administrative staff. Examples:</a:t>
            </a:r>
          </a:p>
          <a:p>
            <a:pPr lvl="1"/>
            <a:r>
              <a:t>A cluster of churches that share administrative staff</a:t>
            </a:r>
          </a:p>
          <a:p>
            <a:pPr lvl="1"/>
            <a:r>
              <a:t>A church with attached childcare that has its own FEIN</a:t>
            </a:r>
          </a:p>
          <a:p>
            <a:pPr lvl="1"/>
            <a:r>
              <a:t>An organization whose staff administer a separate foundation or ministry with their own FEIN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Navigating New Pricin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Navigating New Pricing</a:t>
            </a:r>
          </a:p>
        </p:txBody>
      </p:sp>
      <p:sp>
        <p:nvSpPr>
          <p:cNvPr id="212" name="Slide Subtitle"/>
          <p:cNvSpPr txBox="1"/>
          <p:nvPr>
            <p:ph type="body" idx="21"/>
          </p:nvPr>
        </p:nvSpPr>
        <p:spPr>
          <a:xfrm>
            <a:off x="1206500" y="2355185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3" name="Factor to consider: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Factor to consider:</a:t>
            </a:r>
          </a:p>
          <a:p>
            <a:pPr lvl="1"/>
            <a:r>
              <a:t>SAAS vs. Traditional</a:t>
            </a:r>
          </a:p>
          <a:p>
            <a:pPr lvl="1"/>
            <a:r>
              <a:t>Previous Plans</a:t>
            </a:r>
          </a:p>
          <a:p>
            <a:pPr lvl="1"/>
            <a:r>
              <a:t>Previous Renewal Terms</a:t>
            </a:r>
          </a:p>
          <a:p>
            <a:pPr/>
            <a:r>
              <a:t>What do you need?</a:t>
            </a:r>
          </a:p>
          <a:p>
            <a:pPr/>
            <a:r>
              <a:t>See the email we sent last week for specific details</a:t>
            </a:r>
          </a:p>
          <a:p>
            <a:pPr/>
            <a:r>
              <a:t>Contact sales@cdmplus.com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AAS vs. Traditiona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SAAS vs. Traditional</a:t>
            </a:r>
          </a:p>
        </p:txBody>
      </p:sp>
      <p:sp>
        <p:nvSpPr>
          <p:cNvPr id="216" name="SAAS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SAAS</a:t>
            </a:r>
          </a:p>
        </p:txBody>
      </p:sp>
      <p:sp>
        <p:nvSpPr>
          <p:cNvPr id="217" name="Software as a Service (SAAS) is how we’ve sold CDM+ since 2015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Software as a Service (SAAS) is how we’ve sold CDM+ since 2015</a:t>
            </a:r>
          </a:p>
          <a:p>
            <a:pPr/>
            <a:r>
              <a:t>No up-front cost; software cost is bundled into ongoing fee</a:t>
            </a:r>
          </a:p>
          <a:p>
            <a:pPr/>
            <a:r>
              <a:t>SAAS examples:</a:t>
            </a:r>
          </a:p>
          <a:p>
            <a:pPr lvl="1"/>
            <a:r>
              <a:t>Adobe Creative Suite</a:t>
            </a:r>
          </a:p>
          <a:p>
            <a:pPr lvl="1"/>
            <a:r>
              <a:t>Microsoft Office 365</a:t>
            </a:r>
          </a:p>
          <a:p>
            <a:pPr lvl="1"/>
            <a:r>
              <a:t>G Suite</a:t>
            </a:r>
          </a:p>
          <a:p>
            <a:pPr lvl="1"/>
            <a:r>
              <a:t>Most software licenses used today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Agend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Agenda</a:t>
            </a:r>
          </a:p>
        </p:txBody>
      </p:sp>
      <p:sp>
        <p:nvSpPr>
          <p:cNvPr id="156" name="Agenda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7" name="A look at CDM+ today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 look at CDM+ today</a:t>
            </a:r>
          </a:p>
          <a:p>
            <a:pPr/>
            <a:r>
              <a:t>Explain plans for new and current clients</a:t>
            </a:r>
          </a:p>
          <a:p>
            <a:pPr/>
            <a:r>
              <a:t>Walk through transition for current clients</a:t>
            </a:r>
          </a:p>
          <a:p>
            <a:pPr/>
            <a:r>
              <a:t>Q &amp; 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AAS vs. Traditiona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SAAS vs. Traditional</a:t>
            </a:r>
          </a:p>
        </p:txBody>
      </p:sp>
      <p:sp>
        <p:nvSpPr>
          <p:cNvPr id="220" name="Traditional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Traditional</a:t>
            </a:r>
          </a:p>
        </p:txBody>
      </p:sp>
      <p:sp>
        <p:nvSpPr>
          <p:cNvPr id="221" name="Begin with a costly one-time software purchase (~ $1,000)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Begin with a costly one-time software purchase (~ $1,000)</a:t>
            </a:r>
          </a:p>
          <a:p>
            <a:pPr/>
            <a:r>
              <a:t>Optional services extend that purchase</a:t>
            </a:r>
          </a:p>
          <a:p>
            <a:pPr lvl="1"/>
            <a:r>
              <a:t>Support w/ Updates</a:t>
            </a:r>
          </a:p>
          <a:p>
            <a:pPr lvl="1"/>
            <a:r>
              <a:t>Hosting</a:t>
            </a:r>
          </a:p>
          <a:p>
            <a:pPr lvl="1"/>
            <a:r>
              <a:t>Engage</a:t>
            </a:r>
          </a:p>
          <a:p>
            <a:pPr/>
            <a:r>
              <a:t>Think boxed software on a CD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AAS vs. Traditiona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SAAS vs. Traditional</a:t>
            </a:r>
          </a:p>
        </p:txBody>
      </p:sp>
      <p:sp>
        <p:nvSpPr>
          <p:cNvPr id="224" name="How do I tell?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How do I tell?</a:t>
            </a:r>
          </a:p>
        </p:txBody>
      </p:sp>
      <p:sp>
        <p:nvSpPr>
          <p:cNvPr id="225" name="CDM+ (macOS) or File (Windows)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CDM+ (macOS) or File (Windows)</a:t>
            </a:r>
          </a:p>
          <a:p>
            <a:pPr/>
            <a:r>
              <a:t>About CDM+</a:t>
            </a:r>
          </a:p>
          <a:p>
            <a:pPr/>
            <a:r>
              <a:t>Serialization</a:t>
            </a:r>
          </a:p>
        </p:txBody>
      </p:sp>
      <p:pic>
        <p:nvPicPr>
          <p:cNvPr id="226" name="CDM++License+Model.png" descr="CDM++License+Mode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120868" y="1590699"/>
            <a:ext cx="8795097" cy="8795097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https://help.suran.com/sales/latest/traditional-licenses/saas-vs-traditional"/>
          <p:cNvSpPr txBox="1"/>
          <p:nvPr/>
        </p:nvSpPr>
        <p:spPr>
          <a:xfrm>
            <a:off x="818364" y="12065449"/>
            <a:ext cx="1013947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pPr/>
            <a:r>
              <a:t>https://help.suran.com/sales/latest/traditional-licenses/saas-vs-traditional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New Plans and Pricing for…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New Plans and Pricing for</a:t>
            </a:r>
          </a:p>
          <a:p>
            <a:pPr/>
            <a:r>
              <a:t>Current SAAS Clients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New Pricing for SAAS Client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New Pricing for SAAS Clients</a:t>
            </a:r>
          </a:p>
        </p:txBody>
      </p:sp>
      <p:sp>
        <p:nvSpPr>
          <p:cNvPr id="23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3" name="Moving to current pricing on cdmplus.com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Moving to current pricing on </a:t>
            </a:r>
            <a:r>
              <a:rPr u="sng">
                <a:hlinkClick r:id="rId2" invalidUrl="" action="" tgtFrame="" tooltip="" history="1" highlightClick="0" endSnd="0"/>
              </a:rPr>
              <a:t>cdmplus.com</a:t>
            </a:r>
          </a:p>
          <a:p>
            <a:pPr/>
            <a:r>
              <a:t>Everyone either gains features or saves money</a:t>
            </a:r>
          </a:p>
          <a:p>
            <a:pPr/>
            <a:r>
              <a:t>Additional users are now $5/month instead of $10/month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AAS Example"/>
          <p:cNvSpPr txBox="1"/>
          <p:nvPr>
            <p:ph type="title"/>
          </p:nvPr>
        </p:nvSpPr>
        <p:spPr>
          <a:xfrm>
            <a:off x="1206500" y="1077359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SAAS Example</a:t>
            </a:r>
          </a:p>
        </p:txBody>
      </p:sp>
      <p:sp>
        <p:nvSpPr>
          <p:cNvPr id="236" name="Core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Core</a:t>
            </a:r>
          </a:p>
        </p:txBody>
      </p:sp>
      <p:sp>
        <p:nvSpPr>
          <p:cNvPr id="237" name="Membership, Contributions, Accounting &amp; Payroll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Membership, Contributions, Accounting &amp; Payroll</a:t>
            </a:r>
          </a:p>
          <a:p>
            <a:pPr/>
            <a:r>
              <a:t>2020 Price w/o Engage: $80/month</a:t>
            </a:r>
          </a:p>
          <a:p>
            <a:pPr/>
            <a:r>
              <a:t>2020 Price w/ Engage: $125/month</a:t>
            </a:r>
          </a:p>
          <a:p>
            <a:pPr>
              <a:defRPr b="1"/>
            </a:pPr>
            <a:r>
              <a:t>2021 Price (includes Engage): $100/month</a:t>
            </a:r>
          </a:p>
          <a:p>
            <a:pPr/>
            <a:r>
              <a:t>Benefits:</a:t>
            </a:r>
          </a:p>
          <a:p>
            <a:pPr lvl="1"/>
            <a:r>
              <a:t>Full Engage OR Savings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AAS Example"/>
          <p:cNvSpPr txBox="1"/>
          <p:nvPr>
            <p:ph type="title"/>
          </p:nvPr>
        </p:nvSpPr>
        <p:spPr>
          <a:xfrm>
            <a:off x="1206500" y="1077359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SAAS Example</a:t>
            </a:r>
          </a:p>
        </p:txBody>
      </p:sp>
      <p:sp>
        <p:nvSpPr>
          <p:cNvPr id="240" name="Single Program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Single Program</a:t>
            </a:r>
          </a:p>
        </p:txBody>
      </p:sp>
      <p:sp>
        <p:nvSpPr>
          <p:cNvPr id="241" name="Accounting &amp; Payroll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Accounting &amp; Payroll</a:t>
            </a:r>
          </a:p>
          <a:p>
            <a:pPr/>
            <a:r>
              <a:t>2020 Price w/o Engage: $40/month</a:t>
            </a:r>
          </a:p>
          <a:p>
            <a:pPr/>
            <a:r>
              <a:t>2020 Price w/ Engage Payroll: $70/month</a:t>
            </a:r>
          </a:p>
          <a:p>
            <a:pPr>
              <a:defRPr b="1"/>
            </a:pPr>
            <a:r>
              <a:t>2021 Price (includes Engage): $50/month</a:t>
            </a:r>
          </a:p>
          <a:p>
            <a:pPr/>
            <a:r>
              <a:t>Gains:</a:t>
            </a:r>
          </a:p>
          <a:p>
            <a:pPr lvl="1"/>
            <a:r>
              <a:t>Full Engage (incl. Engage Billing)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AAS Example"/>
          <p:cNvSpPr txBox="1"/>
          <p:nvPr>
            <p:ph type="title"/>
          </p:nvPr>
        </p:nvSpPr>
        <p:spPr>
          <a:xfrm>
            <a:off x="1206500" y="1077359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SAAS Example</a:t>
            </a:r>
          </a:p>
        </p:txBody>
      </p:sp>
      <p:sp>
        <p:nvSpPr>
          <p:cNvPr id="244" name="Complete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Complete</a:t>
            </a:r>
          </a:p>
        </p:txBody>
      </p:sp>
      <p:sp>
        <p:nvSpPr>
          <p:cNvPr id="245" name="Membership, Contributions, Accounting &amp; Payroll, Event Registration, Roommate, Check-In/Check-Out, Engage Complete, 7 users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66927" indent="-566927" defTabSz="2267655">
              <a:spcBef>
                <a:spcPts val="4100"/>
              </a:spcBef>
              <a:defRPr sz="4464"/>
            </a:pPr>
            <a:r>
              <a:t>Membership, Contributions, Accounting &amp; Payroll, Event Registration, Roommate, Check-In/Check-Out, Engage Complete, 7 users</a:t>
            </a:r>
          </a:p>
          <a:p>
            <a:pPr marL="566927" indent="-566927" defTabSz="2267655">
              <a:spcBef>
                <a:spcPts val="4100"/>
              </a:spcBef>
              <a:defRPr sz="4464"/>
            </a:pPr>
            <a:r>
              <a:t>2020 Price: $240/month</a:t>
            </a:r>
          </a:p>
          <a:p>
            <a:pPr marL="566927" indent="-566927" defTabSz="2267655">
              <a:spcBef>
                <a:spcPts val="4100"/>
              </a:spcBef>
              <a:defRPr b="1" sz="4464"/>
            </a:pPr>
            <a:r>
              <a:t>2021 Price: $175/month</a:t>
            </a:r>
          </a:p>
          <a:p>
            <a:pPr marL="566927" indent="-566927" defTabSz="2267655">
              <a:spcBef>
                <a:spcPts val="4100"/>
              </a:spcBef>
              <a:defRPr sz="4464"/>
            </a:pPr>
            <a:r>
              <a:t>Gains:</a:t>
            </a:r>
          </a:p>
          <a:p>
            <a:pPr lvl="1" marL="1133855" indent="-566927" defTabSz="2267655">
              <a:spcBef>
                <a:spcPts val="4100"/>
              </a:spcBef>
              <a:defRPr sz="4464"/>
            </a:pPr>
            <a:r>
              <a:t>Unlimited users</a:t>
            </a:r>
          </a:p>
          <a:p>
            <a:pPr lvl="1" marL="1133855" indent="-566927" defTabSz="2267655">
              <a:spcBef>
                <a:spcPts val="4100"/>
              </a:spcBef>
              <a:defRPr sz="4464"/>
            </a:pPr>
            <a:r>
              <a:t>Sales Orders &amp; Regional</a:t>
            </a:r>
          </a:p>
          <a:p>
            <a:pPr lvl="1" marL="1133855" indent="-566927" defTabSz="2267655">
              <a:spcBef>
                <a:spcPts val="4100"/>
              </a:spcBef>
              <a:defRPr sz="4464"/>
            </a:pPr>
            <a:r>
              <a:t>Savings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iming"/>
          <p:cNvSpPr txBox="1"/>
          <p:nvPr>
            <p:ph type="title"/>
          </p:nvPr>
        </p:nvSpPr>
        <p:spPr>
          <a:xfrm>
            <a:off x="1206500" y="1077359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Timing</a:t>
            </a:r>
          </a:p>
        </p:txBody>
      </p:sp>
      <p:sp>
        <p:nvSpPr>
          <p:cNvPr id="248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9" name="SAAS rates are locked in for 2 years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SAAS rates are locked in for 2 years</a:t>
            </a:r>
          </a:p>
          <a:p>
            <a:pPr/>
            <a:r>
              <a:t>Anyone who purchased March 2019 or earlier will see new rates beginning April 2021</a:t>
            </a:r>
          </a:p>
          <a:p>
            <a:pPr/>
            <a:r>
              <a:t>Otherwise your rate will increase 25 months after purchase</a:t>
            </a:r>
          </a:p>
          <a:p>
            <a:pPr/>
            <a:r>
              <a:t>See the plan announcement email or contact </a:t>
            </a:r>
            <a:r>
              <a:rPr u="sng">
                <a:hlinkClick r:id="rId2" invalidUrl="" action="" tgtFrame="" tooltip="" history="1" highlightClick="0" endSnd="0"/>
              </a:rPr>
              <a:t>sales@cdmplus.com</a:t>
            </a:r>
          </a:p>
          <a:p>
            <a:pPr/>
            <a:r>
              <a:t>Even if your price change is delayed, you still get new features </a:t>
            </a:r>
            <a:r>
              <a:rPr b="1"/>
              <a:t>TODAY!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AAS Benefits: Engag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SAAS Benefits: Engage</a:t>
            </a:r>
          </a:p>
        </p:txBody>
      </p:sp>
      <p:sp>
        <p:nvSpPr>
          <p:cNvPr id="25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3" name="If you haven’t setup Engage you can do so now at no additional cost!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If you haven’t setup Engage you can do so now at no additional cost!</a:t>
            </a:r>
          </a:p>
          <a:p>
            <a:pPr/>
            <a:r>
              <a:t>If you already have some Engage, you now have all of it</a:t>
            </a:r>
          </a:p>
          <a:p>
            <a:pPr/>
            <a:r>
              <a:t>If you already had all Engage, enjoy the cost savings!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AAS Benefits: Engag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SAAS Benefits: Engage</a:t>
            </a:r>
          </a:p>
        </p:txBody>
      </p:sp>
      <p:sp>
        <p:nvSpPr>
          <p:cNvPr id="256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7" name="Integrated online giving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Integrated online giving</a:t>
            </a:r>
          </a:p>
          <a:p>
            <a:pPr/>
            <a:r>
              <a:t>Online directories</a:t>
            </a:r>
          </a:p>
          <a:p>
            <a:pPr/>
            <a:r>
              <a:t>Payroll Direct Deposit</a:t>
            </a:r>
          </a:p>
          <a:p>
            <a:pPr/>
            <a:r>
              <a:t>And more</a:t>
            </a:r>
          </a:p>
          <a:p>
            <a:pPr/>
            <a:r>
              <a:t>Contact sales@cdmplus.com to get started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Online Resourc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Online Resources</a:t>
            </a:r>
          </a:p>
        </p:txBody>
      </p:sp>
      <p:sp>
        <p:nvSpPr>
          <p:cNvPr id="160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1" name="cdmplus.com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rPr u="sng">
                <a:hlinkClick r:id="rId2" invalidUrl="" action="" tgtFrame="" tooltip="" history="1" highlightClick="0" endSnd="0"/>
              </a:rPr>
              <a:t>cdmplus.com</a:t>
            </a:r>
          </a:p>
          <a:p>
            <a:pPr lvl="1"/>
            <a:r>
              <a:t>Brand new site</a:t>
            </a:r>
          </a:p>
          <a:p>
            <a:pPr lvl="1"/>
            <a:r>
              <a:t>Launched Monday 3/15</a:t>
            </a:r>
          </a:p>
          <a:p>
            <a:pPr/>
            <a:r>
              <a:rPr u="sng">
                <a:hlinkClick r:id="rId3" invalidUrl="" action="" tgtFrame="" tooltip="" history="1" highlightClick="0" endSnd="0"/>
              </a:rPr>
              <a:t>help.suran.com</a:t>
            </a:r>
          </a:p>
          <a:p>
            <a:pPr lvl="1"/>
            <a:r>
              <a:t>New CDM+ Sales Area</a:t>
            </a:r>
          </a:p>
          <a:p>
            <a:pPr lvl="1"/>
            <a:r>
              <a:t>Full details on what we’ll cover today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New Plans and Pricing for…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New Plans and Pricing for</a:t>
            </a:r>
          </a:p>
          <a:p>
            <a:pPr/>
            <a:r>
              <a:t>Current Traditional Clients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revious Option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Previous Options</a:t>
            </a:r>
          </a:p>
        </p:txBody>
      </p:sp>
      <p:sp>
        <p:nvSpPr>
          <p:cNvPr id="262" name="Can be mixed/matched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Can be mixed/matched</a:t>
            </a:r>
          </a:p>
        </p:txBody>
      </p:sp>
      <p:sp>
        <p:nvSpPr>
          <p:cNvPr id="263" name="Premier Support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Premier Support</a:t>
            </a:r>
          </a:p>
          <a:p>
            <a:pPr/>
            <a:r>
              <a:t>Data Hosting</a:t>
            </a:r>
          </a:p>
          <a:p>
            <a:pPr/>
            <a:r>
              <a:t>Engage (Standard/Payroll/Complete)</a:t>
            </a:r>
          </a:p>
          <a:p>
            <a:pPr/>
            <a:r>
              <a:t>Payroll Support</a:t>
            </a:r>
          </a:p>
          <a:p>
            <a:pPr/>
            <a:r>
              <a:t>Shared Hosting</a:t>
            </a:r>
          </a:p>
          <a:p>
            <a:pPr/>
            <a:r>
              <a:t>Additional program: $400</a:t>
            </a:r>
          </a:p>
          <a:p>
            <a:pPr/>
            <a:r>
              <a:t>Additional users: Varies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New Plan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New Plans</a:t>
            </a:r>
          </a:p>
        </p:txBody>
      </p:sp>
      <p:sp>
        <p:nvSpPr>
          <p:cNvPr id="266" name="Inclusive, single price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Inclusive, single price</a:t>
            </a:r>
          </a:p>
        </p:txBody>
      </p:sp>
      <p:sp>
        <p:nvSpPr>
          <p:cNvPr id="267" name="Cloud (same as Choice/Core, just cheaper)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Cloud (same as Choice/Core, just cheaper)</a:t>
            </a:r>
          </a:p>
          <a:p>
            <a:pPr/>
            <a:r>
              <a:t>Budget</a:t>
            </a:r>
          </a:p>
          <a:p>
            <a:pPr/>
            <a:r>
              <a:t>Basic</a:t>
            </a:r>
          </a:p>
          <a:p>
            <a:pPr/>
            <a:r>
              <a:t>Additional program: $200</a:t>
            </a:r>
          </a:p>
          <a:p>
            <a:pPr/>
            <a:r>
              <a:t>Additional users: $5/month</a:t>
            </a:r>
          </a:p>
          <a:p>
            <a:pPr/>
            <a:r>
              <a:t>Everyone either gains features or saves money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New Plan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New Plans</a:t>
            </a:r>
          </a:p>
        </p:txBody>
      </p:sp>
      <p:graphicFrame>
        <p:nvGraphicFramePr>
          <p:cNvPr id="270" name="Table"/>
          <p:cNvGraphicFramePr/>
          <p:nvPr/>
        </p:nvGraphicFramePr>
        <p:xfrm>
          <a:off x="2293666" y="3281704"/>
          <a:ext cx="21892167" cy="7669598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0" rtl="0">
                <a:tableStyleId>{4C3C2611-4C71-4FC5-86AE-919BDF0F9419}</a:tableStyleId>
              </a:tblPr>
              <a:tblGrid>
                <a:gridCol w="6339475"/>
                <a:gridCol w="4600258"/>
                <a:gridCol w="4234737"/>
                <a:gridCol w="4622197"/>
              </a:tblGrid>
              <a:tr h="957112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32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Basic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Budget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Cloud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57112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Base (1 program; 1 license)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$10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$30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$45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57112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Per additional program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$5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$10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$15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57112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Upgrades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✅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✅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✅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57112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Hosting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✅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✅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✅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57112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Help Center Support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✅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✅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✅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57112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Email and Phone Support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$125/instance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✅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✅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57112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Mobile and Engage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❌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❌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✅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0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Examples</a:t>
            </a:r>
          </a:p>
        </p:txBody>
      </p:sp>
      <p:sp>
        <p:nvSpPr>
          <p:cNvPr id="273" name="Core: Membership, Contributions, Accounting &amp; Payroll, 1 license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Core: Membership, Contributions, Accounting &amp; Payroll, 1 license</a:t>
            </a:r>
          </a:p>
        </p:txBody>
      </p:sp>
      <p:graphicFrame>
        <p:nvGraphicFramePr>
          <p:cNvPr id="274" name="Table"/>
          <p:cNvGraphicFramePr/>
          <p:nvPr/>
        </p:nvGraphicFramePr>
        <p:xfrm>
          <a:off x="2204999" y="4461956"/>
          <a:ext cx="11331770" cy="6570568"/>
        </p:xfrm>
        <a:graphic xmlns:a="http://schemas.openxmlformats.org/drawingml/2006/main">
          <a:graphicData uri="http://schemas.openxmlformats.org/drawingml/2006/table">
            <a:tbl>
              <a:tblPr firstCol="1" firstRow="0" lastCol="0" lastRow="0" bandCol="0" bandRow="0" rtl="0">
                <a:tableStyleId>{4C3C2611-4C71-4FC5-86AE-919BDF0F9419}</a:tableStyleId>
              </a:tblPr>
              <a:tblGrid>
                <a:gridCol w="8395717"/>
                <a:gridCol w="2923353"/>
              </a:tblGrid>
              <a:tr h="1311573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Support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$39.17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11573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Support + Hosting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$64.12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11573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Support + Hosting + Engage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$109.12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11573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Payroll Support Only + Annual Upgrade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$13.54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11573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Hosting Only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$24.95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graphicFrame>
        <p:nvGraphicFramePr>
          <p:cNvPr id="275" name="Table"/>
          <p:cNvGraphicFramePr/>
          <p:nvPr/>
        </p:nvGraphicFramePr>
        <p:xfrm>
          <a:off x="15825103" y="5409846"/>
          <a:ext cx="5551047" cy="4108266"/>
        </p:xfrm>
        <a:graphic xmlns:a="http://schemas.openxmlformats.org/drawingml/2006/main">
          <a:graphicData uri="http://schemas.openxmlformats.org/drawingml/2006/table">
            <a:tbl>
              <a:tblPr firstCol="1" firstRow="0" lastCol="0" lastRow="0" bandCol="0" bandRow="0" rtl="0">
                <a:tableStyleId>{4C3C2611-4C71-4FC5-86AE-919BDF0F9419}</a:tableStyleId>
              </a:tblPr>
              <a:tblGrid>
                <a:gridCol w="3400797"/>
                <a:gridCol w="2137548"/>
              </a:tblGrid>
              <a:tr h="1365188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Basic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$20.00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65188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Budget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$50.00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65188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Cloud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$75.00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Examples</a:t>
            </a:r>
          </a:p>
        </p:txBody>
      </p:sp>
      <p:sp>
        <p:nvSpPr>
          <p:cNvPr id="278" name="Core: Membership, Contributions, Accounting &amp; Payroll, 1 license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Core: Membership, Contributions, Accounting &amp; Payroll, 1 license</a:t>
            </a:r>
          </a:p>
        </p:txBody>
      </p:sp>
      <p:graphicFrame>
        <p:nvGraphicFramePr>
          <p:cNvPr id="279" name="Table"/>
          <p:cNvGraphicFramePr/>
          <p:nvPr/>
        </p:nvGraphicFramePr>
        <p:xfrm>
          <a:off x="2204999" y="4461956"/>
          <a:ext cx="19240036" cy="6570568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0" rtl="0">
                <a:tableStyleId>{4C3C2611-4C71-4FC5-86AE-919BDF0F9419}</a:tableStyleId>
              </a:tblPr>
              <a:tblGrid>
                <a:gridCol w="9404017"/>
                <a:gridCol w="3274439"/>
                <a:gridCol w="3274439"/>
                <a:gridCol w="3274439"/>
              </a:tblGrid>
              <a:tr h="1092977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Previous Configuration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Previous Monthly Rate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New Plan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New Monthly Rate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092977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Support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$39.17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Budget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$50.00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092977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Support + Hosting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$64.12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Cloud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$75.00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092977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Support + Hosting + Engage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$109.12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Cloud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$75.00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092977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Payroll Support Only + Annual Upgrade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$13.54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Basic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$20.00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092977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b="1" sz="3200"/>
                        <a:t>Hosting Only w/o mobile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$24.95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Budget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$50.00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electing a Pla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Selecting a Plan</a:t>
            </a:r>
          </a:p>
        </p:txBody>
      </p:sp>
      <p:sp>
        <p:nvSpPr>
          <p:cNvPr id="282" name="Suran’s pre-selection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Suran’s pre-selection</a:t>
            </a:r>
          </a:p>
        </p:txBody>
      </p:sp>
      <p:sp>
        <p:nvSpPr>
          <p:cNvPr id="283" name="In general…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36447" indent="-536447" defTabSz="2145738">
              <a:spcBef>
                <a:spcPts val="3900"/>
              </a:spcBef>
              <a:defRPr sz="4224"/>
            </a:pPr>
            <a:r>
              <a:t>In general…</a:t>
            </a:r>
          </a:p>
          <a:p>
            <a:pPr lvl="1" marL="1072895" indent="-536447" defTabSz="2145738">
              <a:spcBef>
                <a:spcPts val="3900"/>
              </a:spcBef>
              <a:defRPr sz="4224"/>
            </a:pPr>
            <a:r>
              <a:t>Payroll Support Only went to Basic</a:t>
            </a:r>
          </a:p>
          <a:p>
            <a:pPr lvl="1" marL="1072895" indent="-536447" defTabSz="2145738">
              <a:spcBef>
                <a:spcPts val="3900"/>
              </a:spcBef>
              <a:defRPr sz="4224"/>
            </a:pPr>
            <a:r>
              <a:t>Support Only went to Budget</a:t>
            </a:r>
          </a:p>
          <a:p>
            <a:pPr lvl="1" marL="1072895" indent="-536447" defTabSz="2145738">
              <a:spcBef>
                <a:spcPts val="3900"/>
              </a:spcBef>
              <a:defRPr sz="4224"/>
            </a:pPr>
            <a:r>
              <a:t>Support and Hosting went to Cloud</a:t>
            </a:r>
          </a:p>
          <a:p>
            <a:pPr lvl="1" marL="1072895" indent="-536447" defTabSz="2145738">
              <a:spcBef>
                <a:spcPts val="3900"/>
              </a:spcBef>
              <a:defRPr sz="4224"/>
            </a:pPr>
            <a:r>
              <a:t>Anyone using Mobile or Engage went to Cloud</a:t>
            </a:r>
          </a:p>
          <a:p>
            <a:pPr lvl="1" marL="1072895" indent="-536447" defTabSz="2145738">
              <a:spcBef>
                <a:spcPts val="3900"/>
              </a:spcBef>
              <a:defRPr sz="4224"/>
            </a:pPr>
            <a:r>
              <a:t>Anyone exceeding $175/month went to Complete</a:t>
            </a:r>
          </a:p>
          <a:p>
            <a:pPr marL="536447" indent="-536447" defTabSz="2145738">
              <a:spcBef>
                <a:spcPts val="3900"/>
              </a:spcBef>
              <a:defRPr sz="4224"/>
            </a:pPr>
            <a:r>
              <a:t>See </a:t>
            </a:r>
            <a:r>
              <a:rPr u="sng">
                <a:hlinkClick r:id="rId2" invalidUrl="" action="" tgtFrame="" tooltip="" history="1" highlightClick="0" endSnd="0"/>
              </a:rPr>
              <a:t>help.suran.com</a:t>
            </a:r>
            <a:r>
              <a:t> for a handy explanation</a:t>
            </a:r>
          </a:p>
          <a:p>
            <a:pPr marL="536447" indent="-536447" defTabSz="2145738">
              <a:spcBef>
                <a:spcPts val="3900"/>
              </a:spcBef>
              <a:defRPr sz="4224"/>
            </a:pPr>
            <a:r>
              <a:t>See your email for your specific situation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electing a Pla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Selecting a Plan</a:t>
            </a:r>
          </a:p>
        </p:txBody>
      </p:sp>
      <p:sp>
        <p:nvSpPr>
          <p:cNvPr id="286" name="Your options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Your options</a:t>
            </a:r>
          </a:p>
        </p:txBody>
      </p:sp>
      <p:sp>
        <p:nvSpPr>
          <p:cNvPr id="287" name="Can adjust your plan at any time with no financial impact until your next renewal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66927" indent="-566927" defTabSz="2267655">
              <a:spcBef>
                <a:spcPts val="4100"/>
              </a:spcBef>
              <a:defRPr sz="4464"/>
            </a:pPr>
            <a:r>
              <a:t>Can adjust your plan at any time with no financial impact until your next renewal</a:t>
            </a:r>
          </a:p>
          <a:p>
            <a:pPr lvl="1" marL="1133855" indent="-566927" defTabSz="2267655">
              <a:spcBef>
                <a:spcPts val="4100"/>
              </a:spcBef>
              <a:defRPr sz="4464"/>
            </a:pPr>
            <a:r>
              <a:t>For example, Suran chose Budget and you renew in August. You can move to Cloud today and not pay any increase until August.</a:t>
            </a:r>
          </a:p>
          <a:p>
            <a:pPr marL="566927" indent="-566927" defTabSz="2267655">
              <a:spcBef>
                <a:spcPts val="4100"/>
              </a:spcBef>
              <a:defRPr sz="4464"/>
            </a:pPr>
            <a:r>
              <a:t>For everyone except budget, there is a more affordable option</a:t>
            </a:r>
          </a:p>
          <a:p>
            <a:pPr marL="566927" indent="-566927" defTabSz="2267655">
              <a:spcBef>
                <a:spcPts val="4100"/>
              </a:spcBef>
              <a:defRPr sz="4464"/>
            </a:pPr>
            <a:r>
              <a:t>Can move from one plan to a higher plan on a short-term basis (minimum 3 months)</a:t>
            </a:r>
          </a:p>
          <a:p>
            <a:pPr lvl="1" marL="1133855" indent="-566927" defTabSz="2267655">
              <a:spcBef>
                <a:spcPts val="4100"/>
              </a:spcBef>
              <a:defRPr sz="4464"/>
            </a:pPr>
            <a:r>
              <a:t>For example, to get support on a new program under Budget, then move to Basic</a:t>
            </a:r>
          </a:p>
          <a:p>
            <a:pPr marL="566927" indent="-566927" defTabSz="2267655">
              <a:spcBef>
                <a:spcPts val="4100"/>
              </a:spcBef>
              <a:defRPr sz="4464"/>
            </a:pPr>
            <a:r>
              <a:t>Contact </a:t>
            </a:r>
            <a:r>
              <a:rPr u="sng">
                <a:hlinkClick r:id="rId2" invalidUrl="" action="" tgtFrame="" tooltip="" history="1" highlightClick="0" endSnd="0"/>
              </a:rPr>
              <a:t>sales@cdmplus.com</a:t>
            </a:r>
            <a:r>
              <a:t> and we’ll work to find the best option for you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er-Instance Suppor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Per-Instance Support</a:t>
            </a:r>
          </a:p>
        </p:txBody>
      </p:sp>
      <p:sp>
        <p:nvSpPr>
          <p:cNvPr id="290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1" name="Increasing from $55 to $125 (first increase to this fee in many years)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Increasing from $55 to $125 (first increase to this fee in </a:t>
            </a:r>
            <a:r>
              <a:rPr i="1"/>
              <a:t>many</a:t>
            </a:r>
            <a:r>
              <a:t> years)</a:t>
            </a:r>
          </a:p>
          <a:p>
            <a:pPr/>
            <a:r>
              <a:t>Help Center and YouTube channel are always free and constantly improving</a:t>
            </a:r>
          </a:p>
          <a:p>
            <a:pPr/>
            <a:r>
              <a:t>An instance is one issue, not individual calls or emails</a:t>
            </a:r>
          </a:p>
          <a:p>
            <a:pPr/>
            <a:r>
              <a:t>Connecting to hosting or issues arising from a bug are not billable</a:t>
            </a:r>
          </a:p>
          <a:p>
            <a:pPr/>
            <a:r>
              <a:t>Connecting to self hosting or assistance moving off hosting is billable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New Plan Benefit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New Plan Benefits</a:t>
            </a:r>
          </a:p>
        </p:txBody>
      </p:sp>
      <p:sp>
        <p:nvSpPr>
          <p:cNvPr id="294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5" name="See your email for details on when pricing changes go into effect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See your email for details on when pricing changes go into effect</a:t>
            </a:r>
          </a:p>
          <a:p>
            <a:pPr/>
            <a:r>
              <a:t>You get access to new benefits TODAY</a:t>
            </a:r>
          </a:p>
          <a:p>
            <a:pPr/>
            <a:r>
              <a:t>For EVERYONE, you can go on hosting at no additional charge</a:t>
            </a:r>
          </a:p>
          <a:p>
            <a:pPr/>
            <a:r>
              <a:t>For EVERYONE, you can upgrade to the latest version at no additional charge</a:t>
            </a:r>
          </a:p>
          <a:p>
            <a:pPr/>
            <a:r>
              <a:t>For those on Cloud, you can enroll in Engage for no additional charge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DM+ Toda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CDM+ Today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Benefits: Upgrad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Benefits: Upgrade</a:t>
            </a:r>
          </a:p>
        </p:txBody>
      </p:sp>
      <p:sp>
        <p:nvSpPr>
          <p:cNvPr id="298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9" name="CDM+ 11.1.4 is available today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CDM+ 11.1.4 is available today</a:t>
            </a:r>
          </a:p>
          <a:p>
            <a:pPr/>
            <a:r>
              <a:t>Or try the 11.1.5 beta (expected to become the final version next week)</a:t>
            </a:r>
          </a:p>
          <a:p>
            <a:pPr/>
            <a:r>
              <a:rPr u="sng">
                <a:hlinkClick r:id="rId2" invalidUrl="" action="" tgtFrame="" tooltip="" history="1" highlightClick="0" endSnd="0"/>
              </a:rPr>
              <a:t>download.cdmplus.com</a:t>
            </a:r>
          </a:p>
          <a:p>
            <a:pPr/>
            <a:r>
              <a:t>Check System Requirements</a:t>
            </a:r>
          </a:p>
          <a:p>
            <a:pPr lvl="1"/>
            <a:r>
              <a:t>CDM+ 11.1</a:t>
            </a:r>
          </a:p>
          <a:p>
            <a:pPr lvl="1"/>
            <a:r>
              <a:t>CDM+ 12.0 for this Fall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Benefits: Hosting"/>
          <p:cNvSpPr txBox="1"/>
          <p:nvPr>
            <p:ph type="title"/>
          </p:nvPr>
        </p:nvSpPr>
        <p:spPr>
          <a:xfrm>
            <a:off x="1206500" y="1077359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Benefits: Hosting</a:t>
            </a:r>
          </a:p>
        </p:txBody>
      </p:sp>
      <p:sp>
        <p:nvSpPr>
          <p:cNvPr id="30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03" name="Offsite backups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Offsite backups</a:t>
            </a:r>
          </a:p>
          <a:p>
            <a:pPr/>
            <a:r>
              <a:t>Remote access from any internet-connected computer</a:t>
            </a:r>
          </a:p>
          <a:p>
            <a:pPr/>
            <a:r>
              <a:t>Managed uptime</a:t>
            </a:r>
          </a:p>
          <a:p>
            <a:pPr/>
            <a:r>
              <a:t>Hosting becomes a solution without a cost factor</a:t>
            </a:r>
          </a:p>
          <a:p>
            <a:pPr/>
            <a:r>
              <a:t>70% of our clients are already hosted</a:t>
            </a:r>
          </a:p>
          <a:p>
            <a:pPr/>
            <a:r>
              <a:t>Contact </a:t>
            </a:r>
            <a:r>
              <a:rPr u="sng">
                <a:hlinkClick r:id="rId2" invalidUrl="" action="" tgtFrame="" tooltip="" history="1" highlightClick="0" endSnd="0"/>
              </a:rPr>
              <a:t>sales@cdmplus.com</a:t>
            </a:r>
            <a:r>
              <a:t> to arrange boarding</a:t>
            </a:r>
          </a:p>
          <a:p>
            <a:pPr/>
            <a:r>
              <a:t>No learning curve—use CDM+ as you always have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Benefits: Engage"/>
          <p:cNvSpPr txBox="1"/>
          <p:nvPr>
            <p:ph type="title"/>
          </p:nvPr>
        </p:nvSpPr>
        <p:spPr>
          <a:xfrm>
            <a:off x="1206500" y="1077359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Benefits: Engage</a:t>
            </a:r>
          </a:p>
        </p:txBody>
      </p:sp>
      <p:sp>
        <p:nvSpPr>
          <p:cNvPr id="306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07" name="Integrated Online Giving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Integrated Online Giving</a:t>
            </a:r>
          </a:p>
          <a:p>
            <a:pPr/>
            <a:r>
              <a:t>Online Directories</a:t>
            </a:r>
          </a:p>
          <a:p>
            <a:pPr/>
            <a:r>
              <a:t>Payroll Direct Deposit</a:t>
            </a:r>
          </a:p>
          <a:p>
            <a:pPr/>
            <a:r>
              <a:t>Employee pay stub access</a:t>
            </a:r>
          </a:p>
          <a:p>
            <a:pPr/>
            <a:r>
              <a:t>Online Registrations</a:t>
            </a:r>
          </a:p>
          <a:p>
            <a:pPr/>
            <a:r>
              <a:t>And more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Engage: Online Giving Value"/>
          <p:cNvSpPr txBox="1"/>
          <p:nvPr>
            <p:ph type="title"/>
          </p:nvPr>
        </p:nvSpPr>
        <p:spPr>
          <a:xfrm>
            <a:off x="1206500" y="1077359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Engage: Online Giving Value</a:t>
            </a:r>
          </a:p>
        </p:txBody>
      </p:sp>
      <p:sp>
        <p:nvSpPr>
          <p:cNvPr id="310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1" name="No monthly fees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36447" indent="-536447" defTabSz="2145738">
              <a:spcBef>
                <a:spcPts val="3900"/>
              </a:spcBef>
              <a:defRPr sz="4224"/>
            </a:pPr>
            <a:r>
              <a:t>No monthly fees</a:t>
            </a:r>
          </a:p>
          <a:p>
            <a:pPr marL="536447" indent="-536447" defTabSz="2145738">
              <a:spcBef>
                <a:spcPts val="3900"/>
              </a:spcBef>
              <a:defRPr sz="4224"/>
            </a:pPr>
            <a:r>
              <a:t>$0.30 + 0.8% ACH</a:t>
            </a:r>
          </a:p>
          <a:p>
            <a:pPr marL="536447" indent="-536447" defTabSz="2145738">
              <a:spcBef>
                <a:spcPts val="3900"/>
              </a:spcBef>
              <a:defRPr sz="4224"/>
            </a:pPr>
            <a:r>
              <a:t>$0.30 + 2.9% MasterCard/Visa/Discover</a:t>
            </a:r>
          </a:p>
          <a:p>
            <a:pPr marL="536447" indent="-536447" defTabSz="2145738">
              <a:spcBef>
                <a:spcPts val="3900"/>
              </a:spcBef>
              <a:defRPr sz="4224"/>
            </a:pPr>
            <a:r>
              <a:t>$0.30 + 3.5% American Express</a:t>
            </a:r>
          </a:p>
          <a:p>
            <a:pPr marL="536447" indent="-536447" defTabSz="2145738">
              <a:spcBef>
                <a:spcPts val="3900"/>
              </a:spcBef>
              <a:defRPr sz="4224"/>
            </a:pPr>
            <a:r>
              <a:t>Fee Assist ensures you get 100% of the gift</a:t>
            </a:r>
          </a:p>
          <a:p>
            <a:pPr marL="536447" indent="-536447" defTabSz="2145738">
              <a:spcBef>
                <a:spcPts val="3900"/>
              </a:spcBef>
              <a:defRPr sz="4224"/>
            </a:pPr>
            <a:r>
              <a:t>Direct entry into CDM+ Contributions</a:t>
            </a:r>
          </a:p>
          <a:p>
            <a:pPr marL="536447" indent="-536447" defTabSz="2145738">
              <a:spcBef>
                <a:spcPts val="3900"/>
              </a:spcBef>
              <a:defRPr sz="4224"/>
            </a:pPr>
            <a:r>
              <a:t>Direct posting into your ledger</a:t>
            </a:r>
          </a:p>
          <a:p>
            <a:pPr marL="536447" indent="-536447" defTabSz="2145738">
              <a:spcBef>
                <a:spcPts val="3900"/>
              </a:spcBef>
              <a:defRPr sz="4224"/>
            </a:pPr>
            <a:r>
              <a:t>Save time and improve accuracy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Engage: Payroll Direct Deposit Value"/>
          <p:cNvSpPr txBox="1"/>
          <p:nvPr>
            <p:ph type="title"/>
          </p:nvPr>
        </p:nvSpPr>
        <p:spPr>
          <a:xfrm>
            <a:off x="1206500" y="1077359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Engage: Payroll Direct Deposit Value</a:t>
            </a:r>
          </a:p>
        </p:txBody>
      </p:sp>
      <p:sp>
        <p:nvSpPr>
          <p:cNvPr id="314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5" name="No monthly fees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No monthly fees</a:t>
            </a:r>
          </a:p>
          <a:p>
            <a:pPr/>
            <a:r>
              <a:t>$1.00 per batch plus $0.30 per employee account</a:t>
            </a:r>
          </a:p>
          <a:p>
            <a:pPr/>
            <a:r>
              <a:t>Automatic split to employee accounts (ex. savings, HSA)</a:t>
            </a:r>
          </a:p>
          <a:p>
            <a:pPr/>
            <a:r>
              <a:t>Can mix and match paper checks and direct deposit</a:t>
            </a:r>
          </a:p>
          <a:p>
            <a:pPr/>
            <a:r>
              <a:t>Direct posting to your ledger</a:t>
            </a:r>
          </a:p>
          <a:p>
            <a:pPr/>
            <a:r>
              <a:t>Matches bank statement to the penny</a:t>
            </a:r>
          </a:p>
          <a:p>
            <a:pPr/>
            <a:r>
              <a:t>No re-keying into your bank’s website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Renewal Date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Renewal Date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ossible Current Renewal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Possible Current Renewals</a:t>
            </a:r>
          </a:p>
        </p:txBody>
      </p:sp>
      <p:sp>
        <p:nvSpPr>
          <p:cNvPr id="320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1" name="Could be annual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Could be annual</a:t>
            </a:r>
          </a:p>
          <a:p>
            <a:pPr/>
            <a:r>
              <a:t>Could be monthly</a:t>
            </a:r>
          </a:p>
          <a:p>
            <a:pPr/>
            <a:r>
              <a:t>Could be 2-way mixed annual (support in January, hosting in June)</a:t>
            </a:r>
          </a:p>
          <a:p>
            <a:pPr/>
            <a:r>
              <a:t>Could be 3-way mixed annual (support in April, hosting in July, Engage in December)</a:t>
            </a:r>
          </a:p>
          <a:p>
            <a:pPr/>
            <a:r>
              <a:t>Could be annual/monthly (support in May, monthly hosting)</a:t>
            </a:r>
          </a:p>
          <a:p>
            <a:pPr/>
            <a:r>
              <a:t>Could be mixed monthly/annual (annual support in March, Hosting in June, monthly Engage)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ing Forward"/>
          <p:cNvSpPr txBox="1"/>
          <p:nvPr>
            <p:ph type="title"/>
          </p:nvPr>
        </p:nvSpPr>
        <p:spPr>
          <a:xfrm>
            <a:off x="1206500" y="1077359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Going Forward</a:t>
            </a:r>
          </a:p>
        </p:txBody>
      </p:sp>
      <p:sp>
        <p:nvSpPr>
          <p:cNvPr id="324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5" name="Moving to one renewal date and aligning mixed annual renewals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97408" indent="-597408" defTabSz="2389572">
              <a:spcBef>
                <a:spcPts val="4400"/>
              </a:spcBef>
              <a:defRPr sz="4704"/>
            </a:pPr>
            <a:r>
              <a:t>Moving to one renewal date and aligning mixed annual renewals</a:t>
            </a:r>
          </a:p>
          <a:p>
            <a:pPr marL="597408" indent="-597408" defTabSz="2389572">
              <a:spcBef>
                <a:spcPts val="4400"/>
              </a:spcBef>
              <a:defRPr sz="4704"/>
            </a:pPr>
            <a:r>
              <a:t>Can split the new renewal to stay in budget for your fiscal year </a:t>
            </a:r>
          </a:p>
          <a:p>
            <a:pPr marL="597408" indent="-597408" defTabSz="2389572">
              <a:spcBef>
                <a:spcPts val="4400"/>
              </a:spcBef>
              <a:defRPr sz="4704"/>
            </a:pPr>
            <a:r>
              <a:t>If you had a monthly component you will move to monthly after annual runs out</a:t>
            </a:r>
          </a:p>
          <a:p>
            <a:pPr marL="597408" indent="-597408" defTabSz="2389572">
              <a:spcBef>
                <a:spcPts val="4400"/>
              </a:spcBef>
              <a:defRPr sz="4704"/>
            </a:pPr>
            <a:r>
              <a:t>Can switch to annual if you prefer—annual pricing is monthly times 12</a:t>
            </a:r>
          </a:p>
          <a:p>
            <a:pPr marL="597408" indent="-597408" defTabSz="2389572">
              <a:spcBef>
                <a:spcPts val="4400"/>
              </a:spcBef>
              <a:defRPr sz="4704"/>
            </a:pPr>
            <a:r>
              <a:t>Those saving money will see a cost savings ASAP</a:t>
            </a:r>
          </a:p>
          <a:p>
            <a:pPr marL="597408" indent="-597408" defTabSz="2389572">
              <a:spcBef>
                <a:spcPts val="4400"/>
              </a:spcBef>
              <a:defRPr sz="4704"/>
            </a:pPr>
            <a:r>
              <a:t>Increases will occur after the current renewal expires</a:t>
            </a:r>
          </a:p>
          <a:p>
            <a:pPr marL="597408" indent="-597408" defTabSz="2389572">
              <a:spcBef>
                <a:spcPts val="4400"/>
              </a:spcBef>
              <a:defRPr sz="4704"/>
            </a:pPr>
            <a:r>
              <a:t>You get access to new benefits </a:t>
            </a:r>
            <a:r>
              <a:rPr b="1"/>
              <a:t>TODAY</a:t>
            </a:r>
          </a:p>
        </p:txBody>
      </p:sp>
      <p:sp>
        <p:nvSpPr>
          <p:cNvPr id="326" name="Monthly renewals requires automatic payment through ACH or Credit/Debit card"/>
          <p:cNvSpPr txBox="1"/>
          <p:nvPr/>
        </p:nvSpPr>
        <p:spPr>
          <a:xfrm>
            <a:off x="841969" y="12655575"/>
            <a:ext cx="11027665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pPr/>
            <a:r>
              <a:t>Monthly renewals requires automatic payment through ACH or Credit/Debit card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Mixed Annua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Mixed Annual</a:t>
            </a:r>
          </a:p>
        </p:txBody>
      </p:sp>
      <p:sp>
        <p:nvSpPr>
          <p:cNvPr id="329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30" name="Support ($510.00)"/>
          <p:cNvSpPr txBox="1"/>
          <p:nvPr/>
        </p:nvSpPr>
        <p:spPr>
          <a:xfrm>
            <a:off x="1144844" y="5967456"/>
            <a:ext cx="5004512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000000"/>
                </a:solidFill>
              </a:defRPr>
            </a:lvl1pPr>
          </a:lstStyle>
          <a:p>
            <a:pPr/>
            <a:r>
              <a:t>Support ($510.00)</a:t>
            </a:r>
          </a:p>
        </p:txBody>
      </p:sp>
      <p:sp>
        <p:nvSpPr>
          <p:cNvPr id="331" name="Hosting ($341.43)"/>
          <p:cNvSpPr txBox="1"/>
          <p:nvPr/>
        </p:nvSpPr>
        <p:spPr>
          <a:xfrm>
            <a:off x="1144844" y="7622184"/>
            <a:ext cx="4913681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000000"/>
                </a:solidFill>
              </a:defRPr>
            </a:lvl1pPr>
          </a:lstStyle>
          <a:p>
            <a:pPr/>
            <a:r>
              <a:t>Hosting ($341.43)</a:t>
            </a:r>
          </a:p>
        </p:txBody>
      </p:sp>
      <p:sp>
        <p:nvSpPr>
          <p:cNvPr id="332" name="July 2021"/>
          <p:cNvSpPr txBox="1"/>
          <p:nvPr/>
        </p:nvSpPr>
        <p:spPr>
          <a:xfrm>
            <a:off x="12809673" y="9634986"/>
            <a:ext cx="2734971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000000"/>
                </a:solidFill>
              </a:defRPr>
            </a:lvl1pPr>
          </a:lstStyle>
          <a:p>
            <a:pPr/>
            <a:r>
              <a:t>July 2021</a:t>
            </a:r>
          </a:p>
        </p:txBody>
      </p:sp>
      <p:grpSp>
        <p:nvGrpSpPr>
          <p:cNvPr id="335" name="Group"/>
          <p:cNvGrpSpPr/>
          <p:nvPr/>
        </p:nvGrpSpPr>
        <p:grpSpPr>
          <a:xfrm>
            <a:off x="6505523" y="5006235"/>
            <a:ext cx="15980608" cy="4098658"/>
            <a:chOff x="0" y="0"/>
            <a:chExt cx="15980608" cy="4098656"/>
          </a:xfrm>
        </p:grpSpPr>
        <p:sp>
          <p:nvSpPr>
            <p:cNvPr id="333" name="Line"/>
            <p:cNvSpPr/>
            <p:nvPr/>
          </p:nvSpPr>
          <p:spPr>
            <a:xfrm flipV="1">
              <a:off x="15980608" y="0"/>
              <a:ext cx="1" cy="409865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34" name="Rectangle"/>
            <p:cNvSpPr/>
            <p:nvPr/>
          </p:nvSpPr>
          <p:spPr>
            <a:xfrm>
              <a:off x="0" y="898047"/>
              <a:ext cx="15955915" cy="934780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  <p:sp>
        <p:nvSpPr>
          <p:cNvPr id="336" name="Jan 2022"/>
          <p:cNvSpPr txBox="1"/>
          <p:nvPr/>
        </p:nvSpPr>
        <p:spPr>
          <a:xfrm>
            <a:off x="21213539" y="9634986"/>
            <a:ext cx="2622195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000000"/>
                </a:solidFill>
              </a:defRPr>
            </a:lvl1pPr>
          </a:lstStyle>
          <a:p>
            <a:pPr/>
            <a:r>
              <a:t>Jan 2022</a:t>
            </a:r>
          </a:p>
        </p:txBody>
      </p:sp>
      <p:sp>
        <p:nvSpPr>
          <p:cNvPr id="337" name="$1.40/day"/>
          <p:cNvSpPr/>
          <p:nvPr/>
        </p:nvSpPr>
        <p:spPr>
          <a:xfrm>
            <a:off x="14200764" y="5382576"/>
            <a:ext cx="8261762" cy="1978193"/>
          </a:xfrm>
          <a:prstGeom prst="rect">
            <a:avLst/>
          </a:prstGeom>
          <a:solidFill>
            <a:schemeClr val="accent2">
              <a:alpha val="45449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5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$1.40/day</a:t>
            </a:r>
          </a:p>
        </p:txBody>
      </p:sp>
      <p:grpSp>
        <p:nvGrpSpPr>
          <p:cNvPr id="340" name="Group"/>
          <p:cNvGrpSpPr/>
          <p:nvPr/>
        </p:nvGrpSpPr>
        <p:grpSpPr>
          <a:xfrm>
            <a:off x="14182543" y="5006235"/>
            <a:ext cx="5565405" cy="4098658"/>
            <a:chOff x="0" y="0"/>
            <a:chExt cx="5565403" cy="4098656"/>
          </a:xfrm>
        </p:grpSpPr>
        <p:sp>
          <p:nvSpPr>
            <p:cNvPr id="338" name="Rectangle"/>
            <p:cNvSpPr/>
            <p:nvPr/>
          </p:nvSpPr>
          <p:spPr>
            <a:xfrm>
              <a:off x="0" y="2552774"/>
              <a:ext cx="5541324" cy="934780"/>
            </a:xfrm>
            <a:prstGeom prst="rect">
              <a:avLst/>
            </a:prstGeom>
            <a:solidFill>
              <a:srgbClr val="C2ED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339" name="Line"/>
            <p:cNvSpPr/>
            <p:nvPr/>
          </p:nvSpPr>
          <p:spPr>
            <a:xfrm flipV="1">
              <a:off x="5565403" y="0"/>
              <a:ext cx="1" cy="409865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</p:grpSp>
      <p:sp>
        <p:nvSpPr>
          <p:cNvPr id="341" name="Nov 2021"/>
          <p:cNvSpPr txBox="1"/>
          <p:nvPr/>
        </p:nvSpPr>
        <p:spPr>
          <a:xfrm>
            <a:off x="18215666" y="9634986"/>
            <a:ext cx="2734362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000000"/>
                </a:solidFill>
              </a:defRPr>
            </a:lvl1pPr>
          </a:lstStyle>
          <a:p>
            <a:pPr/>
            <a:r>
              <a:t>Nov 2021</a:t>
            </a:r>
          </a:p>
        </p:txBody>
      </p:sp>
      <p:sp>
        <p:nvSpPr>
          <p:cNvPr id="342" name="179 days x $1.40/day = $250.60…"/>
          <p:cNvSpPr txBox="1"/>
          <p:nvPr/>
        </p:nvSpPr>
        <p:spPr>
          <a:xfrm>
            <a:off x="1230765" y="10217107"/>
            <a:ext cx="9069325" cy="2056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000000"/>
                </a:solidFill>
              </a:defRPr>
            </a:pPr>
            <a:r>
              <a:rPr b="1"/>
              <a:t>179 days</a:t>
            </a:r>
            <a:r>
              <a:t> x </a:t>
            </a:r>
            <a:r>
              <a:rPr b="1"/>
              <a:t>$1.40/day</a:t>
            </a:r>
            <a:r>
              <a:t> = </a:t>
            </a:r>
            <a:r>
              <a:rPr b="1"/>
              <a:t>$250.60</a:t>
            </a:r>
            <a:endParaRPr b="1"/>
          </a:p>
          <a:p>
            <a:pPr algn="l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000000"/>
                </a:solidFill>
              </a:defRPr>
            </a:pPr>
            <a:r>
              <a:rPr b="1"/>
              <a:t>$250.60</a:t>
            </a:r>
            <a:r>
              <a:t> ÷ </a:t>
            </a:r>
            <a:r>
              <a:rPr b="1"/>
              <a:t>$2.34/day</a:t>
            </a:r>
            <a:r>
              <a:t> = </a:t>
            </a:r>
            <a:r>
              <a:rPr b="1"/>
              <a:t>107 days</a:t>
            </a:r>
          </a:p>
        </p:txBody>
      </p:sp>
      <p:grpSp>
        <p:nvGrpSpPr>
          <p:cNvPr id="346" name="Group"/>
          <p:cNvGrpSpPr/>
          <p:nvPr/>
        </p:nvGrpSpPr>
        <p:grpSpPr>
          <a:xfrm>
            <a:off x="14250348" y="3934900"/>
            <a:ext cx="8144580" cy="820518"/>
            <a:chOff x="0" y="0"/>
            <a:chExt cx="8144579" cy="820517"/>
          </a:xfrm>
        </p:grpSpPr>
        <p:sp>
          <p:nvSpPr>
            <p:cNvPr id="343" name="179 days"/>
            <p:cNvSpPr txBox="1"/>
            <p:nvPr/>
          </p:nvSpPr>
          <p:spPr>
            <a:xfrm>
              <a:off x="2921311" y="-1"/>
              <a:ext cx="2666696" cy="8205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>
                <a:lnSpc>
                  <a:spcPct val="90000"/>
                </a:lnSpc>
                <a:spcBef>
                  <a:spcPts val="4500"/>
                </a:spcBef>
                <a:defRPr b="1" sz="4800">
                  <a:solidFill>
                    <a:srgbClr val="000000"/>
                  </a:solidFill>
                </a:defRPr>
              </a:lvl1pPr>
            </a:lstStyle>
            <a:p>
              <a:pPr/>
              <a:r>
                <a:t>179 days</a:t>
              </a:r>
            </a:p>
          </p:txBody>
        </p:sp>
        <p:sp>
          <p:nvSpPr>
            <p:cNvPr id="344" name="Line"/>
            <p:cNvSpPr/>
            <p:nvPr/>
          </p:nvSpPr>
          <p:spPr>
            <a:xfrm flipH="1" flipV="1">
              <a:off x="0" y="480281"/>
              <a:ext cx="2439497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45" name="Line"/>
            <p:cNvSpPr/>
            <p:nvPr/>
          </p:nvSpPr>
          <p:spPr>
            <a:xfrm>
              <a:off x="6049581" y="480281"/>
              <a:ext cx="2094999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350" name="Group"/>
          <p:cNvGrpSpPr/>
          <p:nvPr/>
        </p:nvGrpSpPr>
        <p:grpSpPr>
          <a:xfrm>
            <a:off x="14259354" y="8749534"/>
            <a:ext cx="5411782" cy="820519"/>
            <a:chOff x="0" y="0"/>
            <a:chExt cx="5411781" cy="820517"/>
          </a:xfrm>
        </p:grpSpPr>
        <p:sp>
          <p:nvSpPr>
            <p:cNvPr id="347" name="107 days"/>
            <p:cNvSpPr txBox="1"/>
            <p:nvPr/>
          </p:nvSpPr>
          <p:spPr>
            <a:xfrm>
              <a:off x="1372542" y="-1"/>
              <a:ext cx="2666696" cy="8205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>
                <a:lnSpc>
                  <a:spcPct val="90000"/>
                </a:lnSpc>
                <a:spcBef>
                  <a:spcPts val="4500"/>
                </a:spcBef>
                <a:defRPr b="1" sz="4800">
                  <a:solidFill>
                    <a:srgbClr val="000000"/>
                  </a:solidFill>
                </a:defRPr>
              </a:lvl1pPr>
            </a:lstStyle>
            <a:p>
              <a:pPr/>
              <a:r>
                <a:t>107 days</a:t>
              </a:r>
            </a:p>
          </p:txBody>
        </p:sp>
        <p:sp>
          <p:nvSpPr>
            <p:cNvPr id="348" name="Line"/>
            <p:cNvSpPr/>
            <p:nvPr/>
          </p:nvSpPr>
          <p:spPr>
            <a:xfrm flipH="1" flipV="1">
              <a:off x="-1" y="410258"/>
              <a:ext cx="1212430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49" name="Line"/>
            <p:cNvSpPr/>
            <p:nvPr/>
          </p:nvSpPr>
          <p:spPr>
            <a:xfrm>
              <a:off x="4199352" y="410258"/>
              <a:ext cx="1212430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353" name="Group"/>
          <p:cNvGrpSpPr/>
          <p:nvPr/>
        </p:nvGrpSpPr>
        <p:grpSpPr>
          <a:xfrm>
            <a:off x="6505523" y="5006236"/>
            <a:ext cx="7692595" cy="4098657"/>
            <a:chOff x="0" y="0"/>
            <a:chExt cx="7692594" cy="4098656"/>
          </a:xfrm>
        </p:grpSpPr>
        <p:sp>
          <p:nvSpPr>
            <p:cNvPr id="351" name="Rectangle"/>
            <p:cNvSpPr/>
            <p:nvPr/>
          </p:nvSpPr>
          <p:spPr>
            <a:xfrm>
              <a:off x="0" y="2552774"/>
              <a:ext cx="7692595" cy="934779"/>
            </a:xfrm>
            <a:prstGeom prst="rect">
              <a:avLst/>
            </a:prstGeom>
            <a:solidFill>
              <a:srgbClr val="C1A7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352" name="Line"/>
            <p:cNvSpPr/>
            <p:nvPr/>
          </p:nvSpPr>
          <p:spPr>
            <a:xfrm flipV="1">
              <a:off x="7671635" y="0"/>
              <a:ext cx="1" cy="409865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</p:grpSp>
      <p:sp>
        <p:nvSpPr>
          <p:cNvPr id="354" name="$2.34/day"/>
          <p:cNvSpPr/>
          <p:nvPr/>
        </p:nvSpPr>
        <p:spPr>
          <a:xfrm>
            <a:off x="6481917" y="5382576"/>
            <a:ext cx="7715294" cy="3599636"/>
          </a:xfrm>
          <a:prstGeom prst="rect">
            <a:avLst/>
          </a:prstGeom>
          <a:solidFill>
            <a:schemeClr val="accent2">
              <a:alpha val="45449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5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$2.34/day</a:t>
            </a:r>
          </a:p>
        </p:txBody>
      </p:sp>
      <p:pic>
        <p:nvPicPr>
          <p:cNvPr id="355" name="Oval Oval" descr="Oval Oval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1328854">
            <a:off x="17389298" y="9268783"/>
            <a:ext cx="4234696" cy="1566239"/>
          </a:xfrm>
          <a:prstGeom prst="rect">
            <a:avLst/>
          </a:prstGeom>
        </p:spPr>
      </p:pic>
      <p:sp>
        <p:nvSpPr>
          <p:cNvPr id="357" name="?"/>
          <p:cNvSpPr txBox="1"/>
          <p:nvPr/>
        </p:nvSpPr>
        <p:spPr>
          <a:xfrm>
            <a:off x="18056953" y="7012833"/>
            <a:ext cx="903936" cy="1849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80000"/>
              </a:lnSpc>
              <a:defRPr b="1" spc="-232" sz="11600">
                <a:solidFill>
                  <a:srgbClr val="000000"/>
                </a:solidFill>
              </a:defRPr>
            </a:lvl1pPr>
          </a:lstStyle>
          <a:p>
            <a:pPr/>
            <a:r>
              <a:t>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00"/>
                            </p:stCondLst>
                            <p:childTnLst>
                              <p:par>
                                <p:cTn id="10" presetClass="entr" nodeType="after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00"/>
                            </p:stCondLst>
                            <p:childTnLst>
                              <p:par>
                                <p:cTn id="14" presetClass="entr" nodeType="after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8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"/>
                            </p:stCondLst>
                            <p:childTnLst>
                              <p:par>
                                <p:cTn id="25" presetClass="entr" nodeType="after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7"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00"/>
                            </p:stCondLst>
                            <p:childTnLst>
                              <p:par>
                                <p:cTn id="29" presetClass="entr" nodeType="afterEffect" presetSubtype="4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16" presetID="23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xit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Class="entr" nodeType="afterEffect" presetSubtype="32" presetID="4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46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Class="entr" nodeType="clickEffect" presetSubtype="8" presetID="2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1" dur="10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Class="entr" nodeType="clickEffect" presetSubtype="8" presetID="22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6"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Class="entr" nodeType="clickEffect" presetSubtype="0" presetID="1" grpId="1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3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Class="entr" nodeType="withEffect" presetSubtype="0" presetID="1" grpId="1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ntr" nodeType="clickEffect" presetSubtype="0" presetID="1" grpId="1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Class="exit" nodeType="clickEffect" presetSubtype="8" presetID="22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wipe(left)" transition="out">
                                      <p:cBhvr>
                                        <p:cTn id="70" dur="2000" fill="hold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Class="exit" nodeType="afterEffect" presetSubtype="8" presetID="22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wipe(left)" transition="out">
                                      <p:cBhvr>
                                        <p:cTn id="74" dur="2000" fill="hold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Class="exit" nodeType="afterEffect" presetSubtype="8" presetID="22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wipe(left)" transition="out">
                                      <p:cBhvr>
                                        <p:cTn id="78" dur="2000" fill="hold"/>
                                        <p:tgtEl>
                                          <p:spTgt spid="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Class="exit" nodeType="withEffect" presetSubtype="8" presetID="22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wipe(left)" transition="out">
                                      <p:cBhvr>
                                        <p:cTn id="81" dur="2000" fill="hold"/>
                                        <p:tgtEl>
                                          <p:spTgt spid="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Class="exit" nodeType="withEffect" presetSubtype="8" presetID="22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wipe(left)" transition="out">
                                      <p:cBhvr>
                                        <p:cTn id="84" dur="2000" fill="hold"/>
                                        <p:tgtEl>
                                          <p:spTgt spid="3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000"/>
                            </p:stCondLst>
                            <p:childTnLst>
                              <p:par>
                                <p:cTn id="87" presetClass="exit" nodeType="afterEffect" presetSubtype="8" presetID="22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wipe(left)" transition="out">
                                      <p:cBhvr>
                                        <p:cTn id="88" dur="2000" fill="hold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000"/>
                            </p:stCondLst>
                            <p:childTnLst>
                              <p:par>
                                <p:cTn id="91" presetClass="entr" nodeType="afterEffect" presetSubtype="8" presetID="22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2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93"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000"/>
                            </p:stCondLst>
                            <p:childTnLst>
                              <p:par>
                                <p:cTn id="95" presetClass="entr" nodeType="afterEffect" presetSubtype="8" presetID="22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97"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9" presetClass="entr" nodeType="afterEffect" presetSubtype="4" presetID="2" grpId="1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4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4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Class="entr" nodeType="clickEffect" presetSubtype="8" presetID="22" grpId="2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7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36" grpId="3"/>
      <p:bldP build="whole" bldLvl="1" animBg="1" rev="0" advAuto="0" spid="354" grpId="11"/>
      <p:bldP build="whole" bldLvl="1" animBg="1" rev="0" advAuto="0" spid="330" grpId="1"/>
      <p:bldP build="whole" bldLvl="1" animBg="1" rev="0" advAuto="0" spid="355" grpId="20"/>
      <p:bldP build="whole" bldLvl="1" animBg="1" rev="0" advAuto="0" spid="354" grpId="13"/>
      <p:bldP build="whole" bldLvl="1" animBg="1" rev="0" advAuto="0" spid="357" grpId="7"/>
      <p:bldP build="whole" bldLvl="1" animBg="1" rev="0" advAuto="0" spid="357" grpId="8"/>
      <p:bldP build="whole" bldLvl="1" animBg="1" rev="0" advAuto="0" spid="346" grpId="9"/>
      <p:bldP build="whole" bldLvl="1" animBg="1" rev="0" advAuto="0" spid="332" grpId="6"/>
      <p:bldP build="whole" bldLvl="1" animBg="1" rev="0" advAuto="0" spid="331" grpId="4"/>
      <p:bldP build="p" bldLvl="5" animBg="1" rev="0" advAuto="0" spid="342" grpId="12"/>
      <p:bldP build="whole" bldLvl="1" animBg="1" rev="0" advAuto="0" spid="341" grpId="19"/>
      <p:bldP build="whole" bldLvl="1" animBg="1" rev="0" advAuto="0" spid="340" grpId="17"/>
      <p:bldP build="p" bldLvl="5" animBg="1" rev="0" advAuto="0" spid="342" grpId="15"/>
      <p:bldP build="whole" bldLvl="1" animBg="1" rev="0" advAuto="0" spid="346" grpId="16"/>
      <p:bldP build="whole" bldLvl="1" animBg="1" rev="0" advAuto="0" spid="335" grpId="2"/>
      <p:bldP build="whole" bldLvl="1" animBg="1" rev="0" advAuto="0" spid="337" grpId="10"/>
      <p:bldP build="whole" bldLvl="1" animBg="1" rev="0" advAuto="0" spid="353" grpId="5"/>
      <p:bldP build="whole" bldLvl="1" animBg="1" rev="0" advAuto="0" spid="337" grpId="14"/>
      <p:bldP build="whole" bldLvl="1" animBg="1" rev="0" advAuto="0" spid="350" grpId="18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It’s getting simpler 🙂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It’s getting simpler 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DM+ Software Suit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CDM+ Software Suite</a:t>
            </a:r>
          </a:p>
        </p:txBody>
      </p:sp>
      <p:sp>
        <p:nvSpPr>
          <p:cNvPr id="166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7" name="platforms-cdm-cloud-computing.png" descr="platforms-cdm-cloud-computing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17151" y="2799379"/>
            <a:ext cx="9549698" cy="8117242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https://www.cdmplus.com/desktop-web-and-mobile-platforms/"/>
          <p:cNvSpPr txBox="1"/>
          <p:nvPr/>
        </p:nvSpPr>
        <p:spPr>
          <a:xfrm>
            <a:off x="818364" y="12065449"/>
            <a:ext cx="879104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pPr/>
            <a:r>
              <a:t>https://www.cdmplus.com/desktop-web-and-mobile-platforms/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Next Step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Next Steps</a:t>
            </a:r>
          </a:p>
        </p:txBody>
      </p:sp>
      <p:sp>
        <p:nvSpPr>
          <p:cNvPr id="36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63" name="Review your plan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Review your plan</a:t>
            </a:r>
          </a:p>
          <a:p>
            <a:pPr/>
            <a:r>
              <a:t>Talk to sales if you want to make adjustments</a:t>
            </a:r>
          </a:p>
          <a:p>
            <a:pPr lvl="1"/>
            <a:r>
              <a:rPr u="sng">
                <a:hlinkClick r:id="rId2" invalidUrl="" action="" tgtFrame="" tooltip="" history="1" highlightClick="0" endSnd="0"/>
              </a:rPr>
              <a:t>sales@cdmplus.com</a:t>
            </a:r>
          </a:p>
          <a:p>
            <a:pPr lvl="1"/>
            <a:r>
              <a:t>877-891-4236</a:t>
            </a:r>
          </a:p>
          <a:p>
            <a:pPr/>
            <a:r>
              <a:t>Go on hosting (schedule with sales) </a:t>
            </a:r>
          </a:p>
          <a:p>
            <a:pPr/>
            <a:r>
              <a:t>Upgrade (</a:t>
            </a:r>
            <a:r>
              <a:rPr u="sng">
                <a:hlinkClick r:id="rId3" invalidUrl="" action="" tgtFrame="" tooltip="" history="1" highlightClick="0" endSnd="0"/>
              </a:rPr>
              <a:t>download.cdmplus.com</a:t>
            </a:r>
            <a:r>
              <a:t>)</a:t>
            </a:r>
          </a:p>
          <a:p>
            <a:pPr/>
            <a:r>
              <a:t>Enroll in Engage (contact sales)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A note about our Q &amp; A"/>
          <p:cNvSpPr txBox="1"/>
          <p:nvPr>
            <p:ph type="title"/>
          </p:nvPr>
        </p:nvSpPr>
        <p:spPr>
          <a:xfrm>
            <a:off x="1206500" y="1077359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A note about our Q &amp; A</a:t>
            </a:r>
          </a:p>
        </p:txBody>
      </p:sp>
      <p:sp>
        <p:nvSpPr>
          <p:cNvPr id="366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67" name="We are happy to answers your questions…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We are happy to answers your questions…</a:t>
            </a:r>
          </a:p>
          <a:p>
            <a:pPr/>
            <a:r>
              <a:t>But we won’t review your specific configuration during the public webinar</a:t>
            </a:r>
          </a:p>
          <a:p>
            <a:pPr/>
            <a:r>
              <a:t>This is for confidentiality and privacy</a:t>
            </a:r>
          </a:p>
          <a:p>
            <a:pPr/>
            <a:r>
              <a:t>Instead, contact sales to cover your specific configuration</a:t>
            </a:r>
          </a:p>
          <a:p>
            <a:pPr/>
            <a:r>
              <a:t>Feel free to ask about elements that apply to your specific configuration, but we won’t pull up your pricing and talk through it point by point while everyone listens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Q &amp; A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 &amp; 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Right Tool for the Job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Right Tool for the Job</a:t>
            </a:r>
          </a:p>
        </p:txBody>
      </p:sp>
      <p:sp>
        <p:nvSpPr>
          <p:cNvPr id="171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2" name="CDM+ is Cloud Computing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CDM+ is </a:t>
            </a:r>
            <a:r>
              <a:rPr b="1"/>
              <a:t>Cloud Computing</a:t>
            </a:r>
          </a:p>
          <a:p>
            <a:pPr/>
            <a:r>
              <a:rPr b="1"/>
              <a:t>CDM+ Desktop</a:t>
            </a:r>
            <a:r>
              <a:t> offers powerful, robust database software (e.g. accounting operations and reporting)</a:t>
            </a:r>
          </a:p>
          <a:p>
            <a:pPr/>
            <a:r>
              <a:rPr b="1"/>
              <a:t>CDM+ Mobile</a:t>
            </a:r>
            <a:r>
              <a:t> provides fast, purpose-built data access (e.g. attendance entry, check-in, and receipts)</a:t>
            </a:r>
          </a:p>
          <a:p>
            <a:pPr/>
            <a:r>
              <a:rPr b="1"/>
              <a:t>Engage</a:t>
            </a:r>
            <a:r>
              <a:t> provides a familiar, online experience for members and visitors (e.g. online giving and directories)</a:t>
            </a:r>
          </a:p>
          <a:p>
            <a:pPr/>
            <a:r>
              <a:rPr b="1"/>
              <a:t>Hosted</a:t>
            </a:r>
            <a:r>
              <a:t> data in our managed cloud connects and integrates everything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he Key is Integration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Key is Integration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Integration Equals Valu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Integration Equals Value</a:t>
            </a:r>
          </a:p>
        </p:txBody>
      </p:sp>
      <p:sp>
        <p:nvSpPr>
          <p:cNvPr id="17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8" name="Save time importing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Save time importing</a:t>
            </a:r>
          </a:p>
          <a:p>
            <a:pPr/>
            <a:r>
              <a:t>Save money paying for discrete systems</a:t>
            </a:r>
          </a:p>
          <a:p>
            <a:pPr/>
            <a:r>
              <a:t>Save time updating separate systems</a:t>
            </a:r>
          </a:p>
          <a:p>
            <a:pPr/>
            <a:r>
              <a:t>Accurate, centralized data avoid mistakes that cost time, money, and confusion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DM+ Supporting Servic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CDM+ Supporting Services</a:t>
            </a:r>
          </a:p>
        </p:txBody>
      </p:sp>
      <p:sp>
        <p:nvSpPr>
          <p:cNvPr id="181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2" name="Routine software updates and upgrades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Routine software updates and upgrades</a:t>
            </a:r>
          </a:p>
          <a:p>
            <a:pPr/>
            <a:r>
              <a:t>Constantly updated documentation (</a:t>
            </a:r>
            <a:r>
              <a:rPr u="sng">
                <a:hlinkClick r:id="rId2" invalidUrl="" action="" tgtFrame="" tooltip="" history="1" highlightClick="0" endSnd="0"/>
              </a:rPr>
              <a:t>help.suran.com</a:t>
            </a:r>
            <a:r>
              <a:t>)</a:t>
            </a:r>
          </a:p>
          <a:p>
            <a:pPr/>
            <a:r>
              <a:t>First class support</a:t>
            </a:r>
          </a:p>
          <a:p>
            <a:pPr/>
            <a:r>
              <a:t>Excellent training options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