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CAD2"/>
          </a:solidFill>
        </a:fill>
      </a:tcStyle>
    </a:wholeTbl>
    <a:band2H>
      <a:tcTxStyle/>
      <a:tcStyle>
        <a:tcBdr/>
        <a:fill>
          <a:solidFill>
            <a:srgbClr val="F2E6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CD"/>
          </a:solidFill>
        </a:fill>
      </a:tcStyle>
    </a:wholeTbl>
    <a:band2H>
      <a:tcTxStyle/>
      <a:tcStyle>
        <a:tcBdr/>
        <a:fill>
          <a:solidFill>
            <a:srgbClr val="FAE9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DEE"/>
          </a:solidFill>
        </a:fill>
      </a:tcStyle>
    </a:wholeTbl>
    <a:band2H>
      <a:tcTxStyle/>
      <a:tcStyle>
        <a:tcBdr/>
        <a:fill>
          <a:solidFill>
            <a:srgbClr val="F7E8F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4"/>
    <p:restoredTop sz="94696"/>
  </p:normalViewPr>
  <p:slideViewPr>
    <p:cSldViewPr snapToGrid="0" snapToObjects="1">
      <p:cViewPr varScale="1">
        <p:scale>
          <a:sx n="46" d="100"/>
          <a:sy n="46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309909" y="4199466"/>
            <a:ext cx="17651318" cy="5355297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09909" y="9554760"/>
            <a:ext cx="17651318" cy="17228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0" cap="all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 cap="all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 cap="all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 cap="all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 cap="all">
                <a:solidFill>
                  <a:srgbClr val="FF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anchor="ctr"/>
          <a:lstStyle>
            <a:lvl1pPr algn="r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09908" y="5207000"/>
            <a:ext cx="17651318" cy="68326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09908" y="5207000"/>
            <a:ext cx="9650317" cy="683260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09908" y="5207000"/>
            <a:ext cx="9650315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417424" y="5207000"/>
            <a:ext cx="9650319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"/>
          <p:cNvGrpSpPr/>
          <p:nvPr/>
        </p:nvGrpSpPr>
        <p:grpSpPr>
          <a:xfrm>
            <a:off x="0" y="0"/>
            <a:ext cx="24384001" cy="13716000"/>
            <a:chOff x="0" y="0"/>
            <a:chExt cx="24384000" cy="13716000"/>
          </a:xfrm>
        </p:grpSpPr>
        <p:sp>
          <p:nvSpPr>
            <p:cNvPr id="68" name="Rectangl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Oval 12"/>
            <p:cNvSpPr/>
            <p:nvPr/>
          </p:nvSpPr>
          <p:spPr>
            <a:xfrm>
              <a:off x="-1" y="5334000"/>
              <a:ext cx="8382001" cy="838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Oval 14"/>
            <p:cNvSpPr/>
            <p:nvPr/>
          </p:nvSpPr>
          <p:spPr>
            <a:xfrm>
              <a:off x="-1" y="5791200"/>
              <a:ext cx="4724401" cy="472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Oval 17"/>
            <p:cNvSpPr/>
            <p:nvPr/>
          </p:nvSpPr>
          <p:spPr>
            <a:xfrm>
              <a:off x="17218023" y="11734800"/>
              <a:ext cx="1981201" cy="1981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Oval 15"/>
            <p:cNvSpPr/>
            <p:nvPr/>
          </p:nvSpPr>
          <p:spPr>
            <a:xfrm>
              <a:off x="17218023" y="3352800"/>
              <a:ext cx="5638801" cy="56388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Oval 16"/>
            <p:cNvSpPr/>
            <p:nvPr/>
          </p:nvSpPr>
          <p:spPr>
            <a:xfrm>
              <a:off x="15998823" y="16927"/>
              <a:ext cx="3200401" cy="32004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Freeform 5"/>
            <p:cNvSpPr/>
            <p:nvPr/>
          </p:nvSpPr>
          <p:spPr>
            <a:xfrm rot="21010067">
              <a:off x="16981902" y="3595034"/>
              <a:ext cx="6598815" cy="88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Freeform 5"/>
            <p:cNvSpPr/>
            <p:nvPr/>
          </p:nvSpPr>
          <p:spPr>
            <a:xfrm>
              <a:off x="919012" y="3732810"/>
              <a:ext cx="22555201" cy="90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Freeform 5"/>
            <p:cNvSpPr/>
            <p:nvPr/>
          </p:nvSpPr>
          <p:spPr>
            <a:xfrm>
              <a:off x="0" y="3174"/>
              <a:ext cx="24384001" cy="1371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7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2309908" y="1947335"/>
            <a:ext cx="17651318" cy="1413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09908" y="5207003"/>
            <a:ext cx="6283757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309905" y="6359528"/>
            <a:ext cx="6283759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82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025442" y="5207000"/>
            <a:ext cx="6294019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9025442" y="6359526"/>
            <a:ext cx="6294019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84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5776269" y="5207001"/>
            <a:ext cx="6291461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5776658" y="6359523"/>
            <a:ext cx="6291073" cy="5694587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86" name="Straight Connector 16"/>
          <p:cNvSpPr/>
          <p:nvPr/>
        </p:nvSpPr>
        <p:spPr>
          <a:xfrm flipH="1">
            <a:off x="8807942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7" name="Straight Connector 17"/>
          <p:cNvSpPr/>
          <p:nvPr/>
        </p:nvSpPr>
        <p:spPr>
          <a:xfrm>
            <a:off x="15544801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7"/>
          <p:cNvGrpSpPr/>
          <p:nvPr/>
        </p:nvGrpSpPr>
        <p:grpSpPr>
          <a:xfrm>
            <a:off x="0" y="0"/>
            <a:ext cx="24384001" cy="13716000"/>
            <a:chOff x="0" y="0"/>
            <a:chExt cx="24384000" cy="13716000"/>
          </a:xfrm>
        </p:grpSpPr>
        <p:sp>
          <p:nvSpPr>
            <p:cNvPr id="95" name="Rectangl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Oval 12"/>
            <p:cNvSpPr/>
            <p:nvPr/>
          </p:nvSpPr>
          <p:spPr>
            <a:xfrm>
              <a:off x="-1" y="5334000"/>
              <a:ext cx="8382001" cy="838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Oval 14"/>
            <p:cNvSpPr/>
            <p:nvPr/>
          </p:nvSpPr>
          <p:spPr>
            <a:xfrm>
              <a:off x="-1" y="5791200"/>
              <a:ext cx="4724401" cy="472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Oval 17"/>
            <p:cNvSpPr/>
            <p:nvPr/>
          </p:nvSpPr>
          <p:spPr>
            <a:xfrm>
              <a:off x="17218023" y="11734800"/>
              <a:ext cx="1981201" cy="1981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Oval 15"/>
            <p:cNvSpPr/>
            <p:nvPr/>
          </p:nvSpPr>
          <p:spPr>
            <a:xfrm>
              <a:off x="17218023" y="3352800"/>
              <a:ext cx="5638801" cy="56388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Oval 16"/>
            <p:cNvSpPr/>
            <p:nvPr/>
          </p:nvSpPr>
          <p:spPr>
            <a:xfrm>
              <a:off x="15998823" y="16927"/>
              <a:ext cx="3200401" cy="32004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Freeform 5"/>
            <p:cNvSpPr/>
            <p:nvPr/>
          </p:nvSpPr>
          <p:spPr>
            <a:xfrm rot="21010067">
              <a:off x="16981902" y="3595034"/>
              <a:ext cx="6598815" cy="88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Freeform 5"/>
            <p:cNvSpPr/>
            <p:nvPr/>
          </p:nvSpPr>
          <p:spPr>
            <a:xfrm>
              <a:off x="919012" y="3732810"/>
              <a:ext cx="22555201" cy="90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Freeform 5"/>
            <p:cNvSpPr/>
            <p:nvPr/>
          </p:nvSpPr>
          <p:spPr>
            <a:xfrm>
              <a:off x="0" y="3174"/>
              <a:ext cx="24384001" cy="1371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5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2309908" y="1947335"/>
            <a:ext cx="17651318" cy="1413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09908" y="9065687"/>
            <a:ext cx="6100877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  <a:lvl2pPr marL="0" indent="457200">
              <a:buClrTx/>
              <a:buSzTx/>
              <a:buNone/>
              <a:defRPr b="0">
                <a:solidFill>
                  <a:srgbClr val="FF0000"/>
                </a:solidFill>
              </a:defRPr>
            </a:lvl2pPr>
            <a:lvl3pPr marL="0" indent="914400">
              <a:buClrTx/>
              <a:buSzTx/>
              <a:buNone/>
              <a:defRPr b="0">
                <a:solidFill>
                  <a:srgbClr val="FF0000"/>
                </a:solidFill>
              </a:defRPr>
            </a:lvl3pPr>
            <a:lvl4pPr marL="0" indent="1371600">
              <a:buClrTx/>
              <a:buSzTx/>
              <a:buNone/>
              <a:defRPr b="0">
                <a:solidFill>
                  <a:srgbClr val="FF0000"/>
                </a:solidFill>
              </a:defRPr>
            </a:lvl4pPr>
            <a:lvl5pPr marL="0" indent="1828800">
              <a:buClrTx/>
              <a:buSzTx/>
              <a:buNone/>
              <a:defRPr b="0">
                <a:solidFill>
                  <a:srgbClr val="FF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669105" y="5207000"/>
            <a:ext cx="5382486" cy="3183021"/>
          </a:xfrm>
          <a:prstGeom prst="rect">
            <a:avLst/>
          </a:prstGeom>
          <a:ln w="12700"/>
          <a:effectLst>
            <a:outerShdw blurRad="101600" dist="101600" dir="5400000" rotWithShape="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09908" y="10218211"/>
            <a:ext cx="6100877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1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37729" y="9065687"/>
            <a:ext cx="6100877" cy="1152527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1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496924" y="5207000"/>
            <a:ext cx="5382487" cy="3183021"/>
          </a:xfrm>
          <a:prstGeom prst="rect">
            <a:avLst/>
          </a:prstGeom>
          <a:ln w="12700"/>
          <a:effectLst>
            <a:outerShdw blurRad="101600" dist="101600" dir="5400000" rotWithShape="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12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9140343" y="10218209"/>
            <a:ext cx="6100877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15965549" y="9065690"/>
            <a:ext cx="6102191" cy="1152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6326062" y="5207000"/>
            <a:ext cx="5382485" cy="3183021"/>
          </a:xfrm>
          <a:prstGeom prst="rect">
            <a:avLst/>
          </a:prstGeom>
          <a:ln w="12700"/>
          <a:effectLst>
            <a:outerShdw blurRad="101600" dist="101600" dir="5400000" rotWithShape="0">
              <a:srgbClr val="000000">
                <a:alpha val="43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15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15965549" y="10218208"/>
            <a:ext cx="6102193" cy="1835905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116" name="Straight Connector 42"/>
          <p:cNvSpPr/>
          <p:nvPr/>
        </p:nvSpPr>
        <p:spPr>
          <a:xfrm flipH="1">
            <a:off x="8811662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17" name="Straight Connector 43"/>
          <p:cNvSpPr/>
          <p:nvPr/>
        </p:nvSpPr>
        <p:spPr>
          <a:xfrm>
            <a:off x="15595605" y="5139265"/>
            <a:ext cx="1" cy="6984997"/>
          </a:xfrm>
          <a:prstGeom prst="line">
            <a:avLst/>
          </a:prstGeom>
          <a:ln w="25400" cap="rnd">
            <a:solidFill>
              <a:schemeClr val="accent1">
                <a:alpha val="40000"/>
              </a:schemeClr>
            </a:solidFill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/>
          <p:cNvGrpSpPr/>
          <p:nvPr/>
        </p:nvGrpSpPr>
        <p:grpSpPr>
          <a:xfrm>
            <a:off x="0" y="0"/>
            <a:ext cx="24384001" cy="13716000"/>
            <a:chOff x="0" y="0"/>
            <a:chExt cx="24384000" cy="13716000"/>
          </a:xfrm>
        </p:grpSpPr>
        <p:sp>
          <p:nvSpPr>
            <p:cNvPr id="2" name="Rectangl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3" name="Oval 12"/>
            <p:cNvSpPr/>
            <p:nvPr/>
          </p:nvSpPr>
          <p:spPr>
            <a:xfrm>
              <a:off x="-1" y="5334000"/>
              <a:ext cx="8382001" cy="838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Oval 14"/>
            <p:cNvSpPr/>
            <p:nvPr/>
          </p:nvSpPr>
          <p:spPr>
            <a:xfrm>
              <a:off x="-1" y="5791200"/>
              <a:ext cx="4724401" cy="472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Oval 17"/>
            <p:cNvSpPr/>
            <p:nvPr/>
          </p:nvSpPr>
          <p:spPr>
            <a:xfrm>
              <a:off x="17218023" y="11734800"/>
              <a:ext cx="1981201" cy="1981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Oval 15"/>
            <p:cNvSpPr/>
            <p:nvPr/>
          </p:nvSpPr>
          <p:spPr>
            <a:xfrm>
              <a:off x="17218023" y="3352800"/>
              <a:ext cx="5638801" cy="56388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Oval 16"/>
            <p:cNvSpPr/>
            <p:nvPr/>
          </p:nvSpPr>
          <p:spPr>
            <a:xfrm>
              <a:off x="15998823" y="16927"/>
              <a:ext cx="3200401" cy="32004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Freeform 5"/>
            <p:cNvSpPr/>
            <p:nvPr/>
          </p:nvSpPr>
          <p:spPr>
            <a:xfrm rot="21010067">
              <a:off x="16981902" y="3595034"/>
              <a:ext cx="6598815" cy="881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84" y="10323"/>
                  </a:moveTo>
                  <a:cubicBezTo>
                    <a:pt x="3750" y="15945"/>
                    <a:pt x="16252" y="21600"/>
                    <a:pt x="21509" y="21571"/>
                  </a:cubicBezTo>
                  <a:cubicBezTo>
                    <a:pt x="21576" y="7983"/>
                    <a:pt x="21533" y="13589"/>
                    <a:pt x="21600" y="0"/>
                  </a:cubicBezTo>
                  <a:lnTo>
                    <a:pt x="20881" y="832"/>
                  </a:lnTo>
                  <a:lnTo>
                    <a:pt x="20161" y="1631"/>
                  </a:lnTo>
                  <a:lnTo>
                    <a:pt x="19442" y="2405"/>
                  </a:lnTo>
                  <a:lnTo>
                    <a:pt x="18721" y="3070"/>
                  </a:lnTo>
                  <a:lnTo>
                    <a:pt x="17999" y="3739"/>
                  </a:lnTo>
                  <a:lnTo>
                    <a:pt x="17278" y="4366"/>
                  </a:lnTo>
                  <a:lnTo>
                    <a:pt x="16565" y="4901"/>
                  </a:lnTo>
                  <a:lnTo>
                    <a:pt x="15839" y="5402"/>
                  </a:lnTo>
                  <a:lnTo>
                    <a:pt x="15120" y="5871"/>
                  </a:lnTo>
                  <a:lnTo>
                    <a:pt x="14414" y="6270"/>
                  </a:lnTo>
                  <a:lnTo>
                    <a:pt x="13694" y="6670"/>
                  </a:lnTo>
                  <a:lnTo>
                    <a:pt x="12988" y="7008"/>
                  </a:lnTo>
                  <a:lnTo>
                    <a:pt x="12282" y="7273"/>
                  </a:lnTo>
                  <a:lnTo>
                    <a:pt x="11575" y="7542"/>
                  </a:lnTo>
                  <a:lnTo>
                    <a:pt x="10878" y="7771"/>
                  </a:lnTo>
                  <a:lnTo>
                    <a:pt x="10189" y="7942"/>
                  </a:lnTo>
                  <a:lnTo>
                    <a:pt x="9495" y="8072"/>
                  </a:lnTo>
                  <a:lnTo>
                    <a:pt x="8811" y="8207"/>
                  </a:lnTo>
                  <a:lnTo>
                    <a:pt x="8135" y="8272"/>
                  </a:lnTo>
                  <a:lnTo>
                    <a:pt x="7461" y="8342"/>
                  </a:lnTo>
                  <a:lnTo>
                    <a:pt x="6793" y="8370"/>
                  </a:lnTo>
                  <a:lnTo>
                    <a:pt x="6132" y="8342"/>
                  </a:lnTo>
                  <a:lnTo>
                    <a:pt x="5480" y="8342"/>
                  </a:lnTo>
                  <a:lnTo>
                    <a:pt x="4834" y="8272"/>
                  </a:lnTo>
                  <a:lnTo>
                    <a:pt x="4197" y="8170"/>
                  </a:lnTo>
                  <a:lnTo>
                    <a:pt x="3570" y="8072"/>
                  </a:lnTo>
                  <a:lnTo>
                    <a:pt x="2955" y="7971"/>
                  </a:lnTo>
                  <a:lnTo>
                    <a:pt x="2344" y="7807"/>
                  </a:lnTo>
                  <a:lnTo>
                    <a:pt x="1741" y="7636"/>
                  </a:lnTo>
                  <a:lnTo>
                    <a:pt x="1151" y="7473"/>
                  </a:lnTo>
                  <a:lnTo>
                    <a:pt x="0" y="7037"/>
                  </a:lnTo>
                  <a:cubicBezTo>
                    <a:pt x="60" y="8134"/>
                    <a:pt x="123" y="9226"/>
                    <a:pt x="184" y="103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Freeform 5"/>
            <p:cNvSpPr/>
            <p:nvPr/>
          </p:nvSpPr>
          <p:spPr>
            <a:xfrm>
              <a:off x="919012" y="3732810"/>
              <a:ext cx="22555201" cy="906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8"/>
                  </a:lnTo>
                  <a:lnTo>
                    <a:pt x="21110" y="197"/>
                  </a:lnTo>
                  <a:lnTo>
                    <a:pt x="20621" y="378"/>
                  </a:lnTo>
                  <a:lnTo>
                    <a:pt x="20131" y="552"/>
                  </a:lnTo>
                  <a:lnTo>
                    <a:pt x="19639" y="703"/>
                  </a:lnTo>
                  <a:lnTo>
                    <a:pt x="19149" y="855"/>
                  </a:lnTo>
                  <a:lnTo>
                    <a:pt x="18657" y="998"/>
                  </a:lnTo>
                  <a:lnTo>
                    <a:pt x="18170" y="1119"/>
                  </a:lnTo>
                  <a:lnTo>
                    <a:pt x="17678" y="1233"/>
                  </a:lnTo>
                  <a:lnTo>
                    <a:pt x="17188" y="1339"/>
                  </a:lnTo>
                  <a:lnTo>
                    <a:pt x="16705" y="1429"/>
                  </a:lnTo>
                  <a:lnTo>
                    <a:pt x="16218" y="1520"/>
                  </a:lnTo>
                  <a:lnTo>
                    <a:pt x="15735" y="1596"/>
                  </a:lnTo>
                  <a:lnTo>
                    <a:pt x="14774" y="1717"/>
                  </a:lnTo>
                  <a:lnTo>
                    <a:pt x="14300" y="1770"/>
                  </a:lnTo>
                  <a:lnTo>
                    <a:pt x="13828" y="1808"/>
                  </a:lnTo>
                  <a:lnTo>
                    <a:pt x="13357" y="1838"/>
                  </a:lnTo>
                  <a:lnTo>
                    <a:pt x="12892" y="1868"/>
                  </a:lnTo>
                  <a:lnTo>
                    <a:pt x="12430" y="1883"/>
                  </a:lnTo>
                  <a:lnTo>
                    <a:pt x="11971" y="1898"/>
                  </a:lnTo>
                  <a:lnTo>
                    <a:pt x="11518" y="1906"/>
                  </a:lnTo>
                  <a:lnTo>
                    <a:pt x="11068" y="1898"/>
                  </a:lnTo>
                  <a:lnTo>
                    <a:pt x="10624" y="1898"/>
                  </a:lnTo>
                  <a:lnTo>
                    <a:pt x="10183" y="1883"/>
                  </a:lnTo>
                  <a:lnTo>
                    <a:pt x="9751" y="1861"/>
                  </a:lnTo>
                  <a:lnTo>
                    <a:pt x="9322" y="1838"/>
                  </a:lnTo>
                  <a:lnTo>
                    <a:pt x="8903" y="1815"/>
                  </a:lnTo>
                  <a:lnTo>
                    <a:pt x="8486" y="1777"/>
                  </a:lnTo>
                  <a:lnTo>
                    <a:pt x="8076" y="1739"/>
                  </a:lnTo>
                  <a:lnTo>
                    <a:pt x="7674" y="1702"/>
                  </a:lnTo>
                  <a:lnTo>
                    <a:pt x="6890" y="1603"/>
                  </a:lnTo>
                  <a:lnTo>
                    <a:pt x="6139" y="1497"/>
                  </a:lnTo>
                  <a:lnTo>
                    <a:pt x="5418" y="1384"/>
                  </a:lnTo>
                  <a:lnTo>
                    <a:pt x="4734" y="1263"/>
                  </a:lnTo>
                  <a:lnTo>
                    <a:pt x="4083" y="1134"/>
                  </a:lnTo>
                  <a:lnTo>
                    <a:pt x="3478" y="998"/>
                  </a:lnTo>
                  <a:lnTo>
                    <a:pt x="2910" y="862"/>
                  </a:lnTo>
                  <a:lnTo>
                    <a:pt x="2387" y="726"/>
                  </a:lnTo>
                  <a:lnTo>
                    <a:pt x="1906" y="597"/>
                  </a:lnTo>
                  <a:lnTo>
                    <a:pt x="1481" y="476"/>
                  </a:lnTo>
                  <a:lnTo>
                    <a:pt x="1098" y="363"/>
                  </a:lnTo>
                  <a:lnTo>
                    <a:pt x="772" y="265"/>
                  </a:lnTo>
                  <a:lnTo>
                    <a:pt x="502" y="174"/>
                  </a:lnTo>
                  <a:lnTo>
                    <a:pt x="12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Freeform 5"/>
            <p:cNvSpPr/>
            <p:nvPr/>
          </p:nvSpPr>
          <p:spPr>
            <a:xfrm>
              <a:off x="0" y="3174"/>
              <a:ext cx="24384001" cy="1371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20745" y="20100"/>
                  </a:moveTo>
                  <a:lnTo>
                    <a:pt x="844" y="20100"/>
                  </a:lnTo>
                  <a:lnTo>
                    <a:pt x="844" y="1480"/>
                  </a:lnTo>
                  <a:lnTo>
                    <a:pt x="20745" y="1480"/>
                  </a:lnTo>
                  <a:lnTo>
                    <a:pt x="20745" y="201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2309908" y="1947335"/>
            <a:ext cx="17522827" cy="1413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5080" y="591457"/>
            <a:ext cx="702341" cy="7416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0070C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1430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524000" marR="0" indent="-6096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20574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612571" marR="0" indent="-783771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32004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6576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41148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572000" marR="0" indent="-9144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/>
        </a:buClr>
        <a:buSzPct val="80000"/>
        <a:buFontTx/>
        <a:buChar char=""/>
        <a:tabLst/>
        <a:defRPr sz="4800" b="1" i="0" u="none" strike="noStrike" cap="none" spc="0" baseline="0">
          <a:solidFill>
            <a:srgbClr val="40404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ctrTitle"/>
          </p:nvPr>
        </p:nvSpPr>
        <p:spPr>
          <a:xfrm>
            <a:off x="2190639" y="4618437"/>
            <a:ext cx="17651318" cy="2239563"/>
          </a:xfrm>
          <a:prstGeom prst="rect">
            <a:avLst/>
          </a:prstGeom>
        </p:spPr>
        <p:txBody>
          <a:bodyPr/>
          <a:lstStyle/>
          <a:p>
            <a:r>
              <a:t>What’s New in CDM+ 11.1</a:t>
            </a:r>
          </a:p>
        </p:txBody>
      </p:sp>
      <p:sp>
        <p:nvSpPr>
          <p:cNvPr id="128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2190639" y="6858000"/>
            <a:ext cx="17651318" cy="172284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CDM+ 11.1 refined and optimized!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7CE654-F73F-F84B-8170-49EFD2081993}"/>
              </a:ext>
            </a:extLst>
          </p:cNvPr>
          <p:cNvSpPr/>
          <p:nvPr/>
        </p:nvSpPr>
        <p:spPr>
          <a:xfrm>
            <a:off x="6096000" y="6257836"/>
            <a:ext cx="1219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https://1drv.ms/u/s!AoRx-jVsB0pbhe1m-5hyEk3LuwunkQ?e=</a:t>
            </a:r>
            <a:r>
              <a:rPr lang="en-US"/>
              <a:t>vbrDhj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uiExpand="1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xfrm>
            <a:off x="2309905" y="1089720"/>
            <a:ext cx="17522828" cy="1413929"/>
          </a:xfrm>
          <a:prstGeom prst="rect">
            <a:avLst/>
          </a:prstGeom>
        </p:spPr>
        <p:txBody>
          <a:bodyPr/>
          <a:lstStyle/>
          <a:p>
            <a:r>
              <a:t>TODAY’S AGENDA</a:t>
            </a:r>
          </a:p>
        </p:txBody>
      </p:sp>
      <p:sp>
        <p:nvSpPr>
          <p:cNvPr id="13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213843" y="3075535"/>
            <a:ext cx="12752272" cy="5934001"/>
          </a:xfrm>
          <a:prstGeom prst="rect">
            <a:avLst/>
          </a:prstGeom>
        </p:spPr>
        <p:txBody>
          <a:bodyPr/>
          <a:lstStyle/>
          <a:p>
            <a:pPr>
              <a:buFont typeface=".Lucida Grande UI Regular"/>
              <a:buChar char="►"/>
              <a:defRPr sz="5600"/>
            </a:pPr>
            <a:r>
              <a:rPr dirty="0"/>
              <a:t>System requirements</a:t>
            </a:r>
          </a:p>
          <a:p>
            <a:pPr>
              <a:buFont typeface=".Lucida Grande UI Regular"/>
              <a:buChar char="►"/>
              <a:defRPr sz="5600"/>
            </a:pPr>
            <a:r>
              <a:rPr dirty="0"/>
              <a:t>New Feature Highlights</a:t>
            </a:r>
          </a:p>
          <a:p>
            <a:pPr>
              <a:buFont typeface=".Lucida Grande UI Regular"/>
              <a:buChar char="►"/>
              <a:defRPr sz="5600"/>
            </a:pPr>
            <a:r>
              <a:rPr dirty="0"/>
              <a:t>Demonstration</a:t>
            </a:r>
          </a:p>
          <a:p>
            <a:pPr>
              <a:buFont typeface=".Lucida Grande UI Regular"/>
              <a:buChar char="►"/>
              <a:defRPr sz="5600"/>
            </a:pPr>
            <a:r>
              <a:rPr dirty="0"/>
              <a:t>Looking Ahead</a:t>
            </a:r>
          </a:p>
          <a:p>
            <a:pPr>
              <a:buFont typeface=".Lucida Grande UI Regular"/>
              <a:buChar char="►"/>
              <a:defRPr sz="5600"/>
            </a:pPr>
            <a:r>
              <a:rPr dirty="0"/>
              <a:t>Q &amp;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animBg="1" advAuto="0"/>
      <p:bldP spid="131" grpId="2" uiExpand="1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UPCOMING WEBINARS"/>
          <p:cNvSpPr txBox="1">
            <a:spLocks noGrp="1"/>
          </p:cNvSpPr>
          <p:nvPr>
            <p:ph type="title"/>
          </p:nvPr>
        </p:nvSpPr>
        <p:spPr>
          <a:xfrm>
            <a:off x="2352989" y="978007"/>
            <a:ext cx="17522827" cy="1413929"/>
          </a:xfrm>
          <a:prstGeom prst="rect">
            <a:avLst/>
          </a:prstGeom>
        </p:spPr>
        <p:txBody>
          <a:bodyPr/>
          <a:lstStyle/>
          <a:p>
            <a:r>
              <a:t>UPCOMING WEBINARS</a:t>
            </a:r>
          </a:p>
        </p:txBody>
      </p:sp>
      <p:sp>
        <p:nvSpPr>
          <p:cNvPr id="134" name="Mobile receipts – November 5th…"/>
          <p:cNvSpPr txBox="1">
            <a:spLocks noGrp="1"/>
          </p:cNvSpPr>
          <p:nvPr>
            <p:ph type="body" sz="half" idx="1"/>
          </p:nvPr>
        </p:nvSpPr>
        <p:spPr>
          <a:xfrm>
            <a:off x="2654558" y="3311423"/>
            <a:ext cx="16534148" cy="4332207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150000"/>
              </a:lnSpc>
              <a:spcBef>
                <a:spcPts val="1000"/>
              </a:spcBef>
              <a:buFont typeface=".Lucida Grande UI Regular"/>
              <a:buChar char="►"/>
              <a:defRPr sz="5600"/>
            </a:pPr>
            <a:r>
              <a:rPr dirty="0"/>
              <a:t>Mobile receipts – November 5th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.Lucida Grande UI Regular"/>
              <a:buChar char="►"/>
              <a:defRPr sz="5600"/>
            </a:pPr>
            <a:r>
              <a:rPr dirty="0"/>
              <a:t>Fee Assist – November 12th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1"/>
          <p:cNvSpPr txBox="1">
            <a:spLocks noGrp="1"/>
          </p:cNvSpPr>
          <p:nvPr>
            <p:ph type="title"/>
          </p:nvPr>
        </p:nvSpPr>
        <p:spPr>
          <a:xfrm>
            <a:off x="2309907" y="969434"/>
            <a:ext cx="17522828" cy="1413929"/>
          </a:xfrm>
          <a:prstGeom prst="rect">
            <a:avLst/>
          </a:prstGeom>
        </p:spPr>
        <p:txBody>
          <a:bodyPr/>
          <a:lstStyle/>
          <a:p>
            <a:r>
              <a:t>SYSTEM REQUIREMENTS</a:t>
            </a:r>
          </a:p>
        </p:txBody>
      </p:sp>
      <p:sp>
        <p:nvSpPr>
          <p:cNvPr id="13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74788" y="2942771"/>
            <a:ext cx="9650315" cy="1152525"/>
          </a:xfrm>
          <a:prstGeom prst="rect">
            <a:avLst/>
          </a:prstGeom>
        </p:spPr>
        <p:txBody>
          <a:bodyPr/>
          <a:lstStyle/>
          <a:p>
            <a:r>
              <a:t>WINDOWS</a:t>
            </a:r>
          </a:p>
        </p:txBody>
      </p:sp>
      <p:sp>
        <p:nvSpPr>
          <p:cNvPr id="138" name="Content Placeholder 3"/>
          <p:cNvSpPr txBox="1"/>
          <p:nvPr/>
        </p:nvSpPr>
        <p:spPr>
          <a:xfrm>
            <a:off x="2401347" y="4095296"/>
            <a:ext cx="10732318" cy="11525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marL="685800" indent="-685800">
              <a:spcBef>
                <a:spcPts val="2000"/>
              </a:spcBef>
              <a:buClr>
                <a:schemeClr val="accent1"/>
              </a:buClr>
              <a:buSzPct val="80000"/>
              <a:buChar char=""/>
              <a:defRPr sz="4800" b="1">
                <a:solidFill>
                  <a:srgbClr val="404040"/>
                </a:solidFill>
              </a:defRPr>
            </a:lvl1pPr>
          </a:lstStyle>
          <a:p>
            <a:pPr>
              <a:buFont typeface=".Lucida Grande UI Regular"/>
              <a:buChar char="►"/>
            </a:pPr>
            <a:r>
              <a:rPr dirty="0"/>
              <a:t>64-bit windows is required</a:t>
            </a:r>
          </a:p>
        </p:txBody>
      </p:sp>
      <p:sp>
        <p:nvSpPr>
          <p:cNvPr id="139" name="Text Placeholder 4"/>
          <p:cNvSpPr>
            <a:spLocks noGrp="1"/>
          </p:cNvSpPr>
          <p:nvPr>
            <p:ph type="body" idx="21"/>
          </p:nvPr>
        </p:nvSpPr>
        <p:spPr>
          <a:xfrm>
            <a:off x="13491844" y="2942771"/>
            <a:ext cx="9650319" cy="11525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buClrTx/>
              <a:buSzTx/>
              <a:buNone/>
              <a:defRPr b="0">
                <a:solidFill>
                  <a:srgbClr val="FF0000"/>
                </a:solidFill>
              </a:defRPr>
            </a:lvl1pPr>
          </a:lstStyle>
          <a:p>
            <a:r>
              <a:t>macOS </a:t>
            </a:r>
          </a:p>
        </p:txBody>
      </p:sp>
      <p:sp>
        <p:nvSpPr>
          <p:cNvPr id="140" name="Content Placeholder 5"/>
          <p:cNvSpPr txBox="1"/>
          <p:nvPr/>
        </p:nvSpPr>
        <p:spPr>
          <a:xfrm>
            <a:off x="13583284" y="4095296"/>
            <a:ext cx="9467438" cy="56800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marL="685800" indent="-685800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4800" b="1">
                <a:solidFill>
                  <a:srgbClr val="404040"/>
                </a:solidFill>
              </a:defRPr>
            </a:pPr>
            <a:r>
              <a:rPr dirty="0"/>
              <a:t>macOS 10.13 High Sierra</a:t>
            </a:r>
          </a:p>
          <a:p>
            <a:pPr marL="685800" indent="-685800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4800" b="1">
                <a:solidFill>
                  <a:srgbClr val="404040"/>
                </a:solidFill>
              </a:defRPr>
            </a:pPr>
            <a:r>
              <a:rPr dirty="0"/>
              <a:t>macOS 10.14 Mojave</a:t>
            </a:r>
          </a:p>
          <a:p>
            <a:pPr marL="685800" indent="-685800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4800" b="1">
                <a:solidFill>
                  <a:srgbClr val="404040"/>
                </a:solidFill>
              </a:defRPr>
            </a:pPr>
            <a:r>
              <a:rPr dirty="0"/>
              <a:t>macOS 10.15 Catalina</a:t>
            </a:r>
          </a:p>
        </p:txBody>
      </p:sp>
      <p:sp>
        <p:nvSpPr>
          <p:cNvPr id="141" name="Windows 7 x64 (Deprecated)…"/>
          <p:cNvSpPr txBox="1"/>
          <p:nvPr/>
        </p:nvSpPr>
        <p:spPr>
          <a:xfrm>
            <a:off x="2537942" y="5101513"/>
            <a:ext cx="10446429" cy="579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7 x64 (Deprecated)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8.1 x64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10 x64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Server 2008r2 x64 (Deprecated)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Server 2012 x64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Server 2016 x64</a:t>
            </a:r>
            <a:endParaRPr sz="4800" dirty="0"/>
          </a:p>
          <a:p>
            <a:pPr marL="685799" indent="-685799">
              <a:spcBef>
                <a:spcPts val="2000"/>
              </a:spcBef>
              <a:buClr>
                <a:schemeClr val="accent1"/>
              </a:buClr>
              <a:buSzPct val="80000"/>
              <a:buFont typeface=".Lucida Grande UI Regular"/>
              <a:buChar char="►"/>
              <a:defRPr sz="3800" b="1">
                <a:solidFill>
                  <a:srgbClr val="404040"/>
                </a:solidFill>
              </a:defRPr>
            </a:pPr>
            <a:r>
              <a:rPr dirty="0"/>
              <a:t>Windows Sever 2019 x64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2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4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6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nimBg="1" advAuto="0"/>
      <p:bldP spid="137" grpId="2" build="p" animBg="1" advAuto="0"/>
      <p:bldP spid="138" grpId="3" uiExpand="1" build="p" bldLvl="5" animBg="1" advAuto="0"/>
      <p:bldP spid="139" grpId="5" build="p" animBg="1" advAuto="0"/>
      <p:bldP spid="140" grpId="6" animBg="1" advAuto="0"/>
      <p:bldP spid="141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3430586" y="5120792"/>
            <a:ext cx="17522828" cy="2437392"/>
          </a:xfrm>
          <a:prstGeom prst="rect">
            <a:avLst/>
          </a:prstGeom>
        </p:spPr>
        <p:txBody>
          <a:bodyPr/>
          <a:lstStyle>
            <a:lvl1pPr algn="ctr">
              <a:defRPr sz="12000" b="1"/>
            </a:lvl1pPr>
          </a:lstStyle>
          <a:p>
            <a:r>
              <a:rPr dirty="0"/>
              <a:t>DEMONSTRATION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>
                                            <p:cTn id="7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8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" grpId="1" animBg="1" advAuto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1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" grpId="1" animBg="1" advAuto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>
            <a:spLocks noGrp="1"/>
          </p:cNvSpPr>
          <p:nvPr>
            <p:ph type="title"/>
          </p:nvPr>
        </p:nvSpPr>
        <p:spPr>
          <a:xfrm>
            <a:off x="2419125" y="1055796"/>
            <a:ext cx="17522828" cy="1413929"/>
          </a:xfrm>
          <a:prstGeom prst="rect">
            <a:avLst/>
          </a:prstGeom>
        </p:spPr>
        <p:txBody>
          <a:bodyPr/>
          <a:lstStyle/>
          <a:p>
            <a:r>
              <a:t>CDM+ 11.1 Optimizations</a:t>
            </a:r>
          </a:p>
        </p:txBody>
      </p:sp>
      <p:graphicFrame>
        <p:nvGraphicFramePr>
          <p:cNvPr id="146" name="Table 4"/>
          <p:cNvGraphicFramePr/>
          <p:nvPr/>
        </p:nvGraphicFramePr>
        <p:xfrm>
          <a:off x="7086124" y="3073103"/>
          <a:ext cx="10199051" cy="821689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88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Payroll Direct Deposit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45x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Backup remote database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25x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Charge ACH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10x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Opening finds (macOS)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4x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Charge a credit card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2x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Navigate between records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33%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Save in ledger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25% faster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Installer (Windows)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2x smaller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298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Installer (Web Update)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3600" b="1"/>
                        <a:t>2x smaller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xfrm>
            <a:off x="2309907" y="1398696"/>
            <a:ext cx="17522828" cy="1413929"/>
          </a:xfrm>
          <a:prstGeom prst="rect">
            <a:avLst/>
          </a:prstGeom>
        </p:spPr>
        <p:txBody>
          <a:bodyPr/>
          <a:lstStyle/>
          <a:p>
            <a:r>
              <a:t>Looking Ahead</a:t>
            </a:r>
          </a:p>
        </p:txBody>
      </p:sp>
      <p:sp>
        <p:nvSpPr>
          <p:cNvPr id="14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245662" y="3306962"/>
            <a:ext cx="17651319" cy="6208889"/>
          </a:xfrm>
          <a:prstGeom prst="rect">
            <a:avLst/>
          </a:prstGeom>
        </p:spPr>
        <p:txBody>
          <a:bodyPr/>
          <a:lstStyle/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1099-NEC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Bank Reconciliation Import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Merging additional record types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Engage tab on Customer Records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Failed transaction processing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Improved handling for duplicate email addresses</a:t>
            </a:r>
          </a:p>
          <a:p>
            <a:pPr defTabSz="813816">
              <a:spcBef>
                <a:spcPts val="1700"/>
              </a:spcBef>
              <a:buFont typeface=".Lucida Grande UI Regular"/>
              <a:buChar char="►"/>
              <a:defRPr sz="4272"/>
            </a:pPr>
            <a:r>
              <a:rPr dirty="0"/>
              <a:t>Feature Survey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49" grpId="2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1"/>
          <p:cNvSpPr txBox="1">
            <a:spLocks noGrp="1"/>
          </p:cNvSpPr>
          <p:nvPr>
            <p:ph type="title"/>
          </p:nvPr>
        </p:nvSpPr>
        <p:spPr>
          <a:xfrm>
            <a:off x="3430586" y="4948949"/>
            <a:ext cx="17522828" cy="2974837"/>
          </a:xfrm>
          <a:prstGeom prst="rect">
            <a:avLst/>
          </a:prstGeom>
        </p:spPr>
        <p:txBody>
          <a:bodyPr/>
          <a:lstStyle>
            <a:lvl1pPr algn="ctr">
              <a:defRPr sz="14800" b="1"/>
            </a:lvl1pPr>
          </a:lstStyle>
          <a:p>
            <a:r>
              <a:rPr dirty="0"/>
              <a:t>Q &amp; A</a:t>
            </a:r>
          </a:p>
        </p:txBody>
      </p:sp>
    </p:spTree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>
                                            <p:cTn id="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8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1" animBg="1" advAuto="0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prevAc="none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afterEffect">
                                      <p:stCondLst>
                                        <p:cond delay="0"/>
                                      </p:stCondLst>
                                      <p:iterate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1" animBg="1" advAuto="0"/>
        </p:bldLst>
      </p:timing>
    </mc:Fallback>
  </mc:AlternateContent>
</p:sld>
</file>

<file path=ppt/theme/theme1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76200" dist="508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rnd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0000FF"/>
      </a:hlink>
      <a:folHlink>
        <a:srgbClr val="FF00FF"/>
      </a:folHlink>
    </a:clrScheme>
    <a:fontScheme name="Ion Boardroo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76200" dist="508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rnd">
          <a:solidFill>
            <a:schemeClr val="accent1"/>
          </a:solidFill>
          <a:prstDash val="solid"/>
          <a:round/>
        </a:ln>
        <a:effectLst>
          <a:outerShdw blurRad="76200" dist="508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3951B29-DD84-9844-B28A-038D9F3DEAEF}">
  <we:reference id="wa104380907" version="1.0.0.0" store="en-US" storeType="OMEX"/>
  <we:alternateReferences>
    <we:reference id="WA104380907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188</Words>
  <Application>Microsoft Macintosh PowerPoint</Application>
  <PresentationFormat>Custom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.Lucida Grande UI Regular</vt:lpstr>
      <vt:lpstr>Calibri</vt:lpstr>
      <vt:lpstr>Century Gothic</vt:lpstr>
      <vt:lpstr>Ion Boardroom</vt:lpstr>
      <vt:lpstr>What’s New in CDM+ 11.1</vt:lpstr>
      <vt:lpstr>TODAY’S AGENDA</vt:lpstr>
      <vt:lpstr>UPCOMING WEBINARS</vt:lpstr>
      <vt:lpstr>SYSTEM REQUIREMENTS</vt:lpstr>
      <vt:lpstr>DEMONSTRATION</vt:lpstr>
      <vt:lpstr>CDM+ 11.1 Optimizations</vt:lpstr>
      <vt:lpstr>Looking Ahead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in CDM+ 11.1</dc:title>
  <cp:lastModifiedBy>Terry Hatmaker</cp:lastModifiedBy>
  <cp:revision>4</cp:revision>
  <dcterms:modified xsi:type="dcterms:W3CDTF">2020-10-29T21:01:29Z</dcterms:modified>
</cp:coreProperties>
</file>