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  <p:sldId id="266" r:id="rId18"/>
    <p:sldId id="267" r:id="rId19"/>
    <p:sldId id="268" r:id="rId20"/>
    <p:sldId id="269" r:id="rId21"/>
    <p:sldId id="270" r:id="rId22"/>
    <p:sldId id="271" r:id="rId23"/>
    <p:sldId id="272" r:id="rId24"/>
    <p:sldId id="273" r:id="rId25"/>
    <p:sldId id="274" r:id="rId26"/>
    <p:sldId id="275" r:id="rId27"/>
    <p:sldId id="276" r:id="rId28"/>
    <p:sldId id="277" r:id="rId29"/>
    <p:sldId id="278" r:id="rId30"/>
    <p:sldId id="279" r:id="rId31"/>
    <p:sldId id="280" r:id="rId32"/>
    <p:sldId id="281" r:id="rId33"/>
    <p:sldId id="282" r:id="rId34"/>
    <p:sldId id="283" r:id="rId35"/>
    <p:sldId id="284" r:id="rId36"/>
    <p:sldId id="285" r:id="rId37"/>
    <p:sldId id="286" r:id="rId38"/>
    <p:sldId id="287" r:id="rId39"/>
    <p:sldId id="288" r:id="rId40"/>
    <p:sldId id="289" r:id="rId41"/>
    <p:sldId id="290" r:id="rId42"/>
    <p:sldId id="291" r:id="rId43"/>
    <p:sldId id="292" r:id="rId44"/>
    <p:sldId id="293" r:id="rId45"/>
    <p:sldId id="294" r:id="rId46"/>
    <p:sldId id="295" r:id="rId47"/>
    <p:sldId id="296" r:id="rId48"/>
    <p:sldId id="297" r:id="rId49"/>
    <p:sldId id="298" r:id="rId50"/>
    <p:sldId id="299" r:id="rId51"/>
    <p:sldId id="300" r:id="rId52"/>
    <p:sldId id="301" r:id="rId53"/>
    <p:sldId id="302" r:id="rId54"/>
    <p:sldId id="303" r:id="rId55"/>
    <p:sldId id="304" r:id="rId56"/>
    <p:sldId id="305" r:id="rId57"/>
    <p:sldId id="306" r:id="rId58"/>
    <p:sldId id="307" r:id="rId59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1pPr>
    <a:lvl2pPr marL="0" marR="0" indent="45720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2pPr>
    <a:lvl3pPr marL="0" marR="0" indent="91440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3pPr>
    <a:lvl4pPr marL="0" marR="0" indent="137160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4pPr>
    <a:lvl5pPr marL="0" marR="0" indent="182880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5pPr>
    <a:lvl6pPr marL="0" marR="0" indent="228600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6pPr>
    <a:lvl7pPr marL="0" marR="0" indent="274320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7pPr>
    <a:lvl8pPr marL="0" marR="0" indent="320040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8pPr>
    <a:lvl9pPr marL="0" marR="0" indent="365760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E3E5E8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381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381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381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Row>
  </a:tblStyle>
  <a:tblStyle styleId="{C7B018BB-80A7-4F77-B60F-C8B233D01FF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36773"/>
              </a:solidFill>
              <a:prstDash val="solid"/>
              <a:miter lim="400000"/>
            </a:ln>
          </a:left>
          <a:right>
            <a:ln w="12700" cap="flat">
              <a:solidFill>
                <a:srgbClr val="536773"/>
              </a:solidFill>
              <a:prstDash val="solid"/>
              <a:miter lim="400000"/>
            </a:ln>
          </a:right>
          <a:top>
            <a:ln w="12700" cap="flat">
              <a:solidFill>
                <a:srgbClr val="536773"/>
              </a:solidFill>
              <a:prstDash val="solid"/>
              <a:miter lim="400000"/>
            </a:ln>
          </a:top>
          <a:bottom>
            <a:ln w="12700" cap="flat">
              <a:solidFill>
                <a:srgbClr val="536773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E3E5E8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536773"/>
              </a:solidFill>
              <a:prstDash val="solid"/>
              <a:miter lim="400000"/>
            </a:ln>
          </a:top>
          <a:bottom>
            <a:ln w="12700" cap="flat">
              <a:solidFill>
                <a:srgbClr val="536773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36773"/>
              </a:solidFill>
              <a:prstDash val="solid"/>
              <a:miter lim="400000"/>
            </a:ln>
          </a:left>
          <a:right>
            <a:ln w="12700" cap="flat">
              <a:solidFill>
                <a:srgbClr val="536773"/>
              </a:solidFill>
              <a:prstDash val="solid"/>
              <a:miter lim="400000"/>
            </a:ln>
          </a:right>
          <a:top>
            <a:ln w="381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36773"/>
              </a:solidFill>
              <a:prstDash val="solid"/>
              <a:miter lim="400000"/>
            </a:ln>
          </a:left>
          <a:right>
            <a:ln w="12700" cap="flat">
              <a:solidFill>
                <a:srgbClr val="536773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solidFill>
            <a:schemeClr val="accent1">
              <a:lumOff val="16847"/>
            </a:schemeClr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838383"/>
              </a:solidFill>
              <a:prstDash val="solid"/>
              <a:miter lim="400000"/>
            </a:ln>
          </a:left>
          <a:right>
            <a:ln w="12700" cap="flat">
              <a:solidFill>
                <a:srgbClr val="838383"/>
              </a:solidFill>
              <a:prstDash val="solid"/>
              <a:miter lim="400000"/>
            </a:ln>
          </a:right>
          <a:top>
            <a:ln w="12700" cap="flat">
              <a:solidFill>
                <a:srgbClr val="838383"/>
              </a:solidFill>
              <a:prstDash val="solid"/>
              <a:miter lim="400000"/>
            </a:ln>
          </a:top>
          <a:bottom>
            <a:ln w="12700" cap="flat">
              <a:solidFill>
                <a:srgbClr val="838383"/>
              </a:solidFill>
              <a:prstDash val="solid"/>
              <a:miter lim="400000"/>
            </a:ln>
          </a:bottom>
          <a:insideH>
            <a:ln w="12700" cap="flat">
              <a:solidFill>
                <a:srgbClr val="838383"/>
              </a:solidFill>
              <a:prstDash val="solid"/>
              <a:miter lim="400000"/>
            </a:ln>
          </a:insideH>
          <a:insideV>
            <a:ln w="12700" cap="flat">
              <a:solidFill>
                <a:srgbClr val="838383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EDEEEE"/>
          </a:solidFill>
        </a:fill>
      </a:tcStyle>
    </a:band2H>
    <a:firstCol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4D4D4D"/>
              </a:solidFill>
              <a:prstDash val="solid"/>
              <a:miter lim="400000"/>
            </a:ln>
          </a:left>
          <a:right>
            <a:ln w="12700" cap="flat">
              <a:solidFill>
                <a:srgbClr val="808080"/>
              </a:solidFill>
              <a:prstDash val="solid"/>
              <a:miter lim="400000"/>
            </a:ln>
          </a:right>
          <a:top>
            <a:ln w="12700" cap="flat">
              <a:solidFill>
                <a:srgbClr val="808080"/>
              </a:solidFill>
              <a:prstDash val="solid"/>
              <a:miter lim="400000"/>
            </a:ln>
          </a:top>
          <a:bottom>
            <a:ln w="12700" cap="flat">
              <a:solidFill>
                <a:srgbClr val="808080"/>
              </a:solidFill>
              <a:prstDash val="solid"/>
              <a:miter lim="400000"/>
            </a:ln>
          </a:bottom>
          <a:insideH>
            <a:ln w="12700" cap="flat">
              <a:solidFill>
                <a:srgbClr val="808080"/>
              </a:solidFill>
              <a:prstDash val="solid"/>
              <a:miter lim="400000"/>
            </a:ln>
          </a:insideH>
          <a:insideV>
            <a:ln w="12700" cap="flat">
              <a:solidFill>
                <a:srgbClr val="808080"/>
              </a:solidFill>
              <a:prstDash val="solid"/>
              <a:miter lim="400000"/>
            </a:ln>
          </a:insideV>
        </a:tcBdr>
        <a:fill>
          <a:solidFill>
            <a:srgbClr val="88FA4F"/>
          </a:solidFill>
        </a:fill>
      </a:tcStyle>
    </a:firstCol>
    <a:lastRow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38100" cap="flat">
              <a:solidFill>
                <a:schemeClr val="accent3"/>
              </a:solidFill>
              <a:prstDash val="solid"/>
              <a:miter lim="400000"/>
            </a:ln>
          </a:top>
          <a:bottom>
            <a:ln w="12700" cap="flat">
              <a:solidFill>
                <a:srgbClr val="4D4D4D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4D4D4D"/>
              </a:solidFill>
              <a:prstDash val="solid"/>
              <a:miter lim="400000"/>
            </a:ln>
          </a:left>
          <a:right>
            <a:ln w="12700" cap="flat">
              <a:solidFill>
                <a:srgbClr val="4D4D4D"/>
              </a:solidFill>
              <a:prstDash val="solid"/>
              <a:miter lim="400000"/>
            </a:ln>
          </a:right>
          <a:top>
            <a:ln w="12700" cap="flat">
              <a:solidFill>
                <a:srgbClr val="4D4D4D"/>
              </a:solidFill>
              <a:prstDash val="solid"/>
              <a:miter lim="400000"/>
            </a:ln>
          </a:top>
          <a:bottom>
            <a:ln w="12700" cap="flat">
              <a:solidFill>
                <a:srgbClr val="4D4D4D"/>
              </a:solidFill>
              <a:prstDash val="solid"/>
              <a:miter lim="400000"/>
            </a:ln>
          </a:bottom>
          <a:insideH>
            <a:ln w="12700" cap="flat">
              <a:solidFill>
                <a:srgbClr val="4D4D4D"/>
              </a:solidFill>
              <a:prstDash val="solid"/>
              <a:miter lim="400000"/>
            </a:ln>
          </a:insideH>
          <a:insideV>
            <a:ln w="12700" cap="flat">
              <a:solidFill>
                <a:srgbClr val="4D4D4D"/>
              </a:solidFill>
              <a:prstDash val="solid"/>
              <a:miter lim="400000"/>
            </a:ln>
          </a:insideV>
        </a:tcBdr>
        <a:fill>
          <a:solidFill>
            <a:srgbClr val="60D937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 b="def" i="def"/>
      <a:tcStyle>
        <a:tcBdr/>
        <a:fill>
          <a:solidFill>
            <a:schemeClr val="accent4">
              <a:hueOff val="348544"/>
              <a:lumOff val="7139"/>
            </a:schemeClr>
          </a:solidFill>
        </a:fill>
      </a:tcStyle>
    </a:band2H>
    <a:firstCol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8BB00"/>
          </a:solidFill>
        </a:fill>
      </a:tcStyle>
    </a:firstCol>
    <a:lastRow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38100" cap="flat">
              <a:solidFill>
                <a:srgbClr val="F8BA00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AF7E9"/>
          </a:solidFill>
        </a:fill>
      </a:tcStyle>
    </a:lastRow>
    <a:firstRow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464646"/>
              </a:solidFill>
              <a:prstDash val="solid"/>
              <a:miter lim="400000"/>
            </a:ln>
          </a:left>
          <a:right>
            <a:ln w="12700" cap="flat">
              <a:solidFill>
                <a:srgbClr val="464646"/>
              </a:solidFill>
              <a:prstDash val="solid"/>
              <a:miter lim="400000"/>
            </a:ln>
          </a:right>
          <a:top>
            <a:ln w="12700" cap="flat">
              <a:solidFill>
                <a:srgbClr val="464646"/>
              </a:solidFill>
              <a:prstDash val="solid"/>
              <a:miter lim="400000"/>
            </a:ln>
          </a:top>
          <a:bottom>
            <a:ln w="12700" cap="flat">
              <a:solidFill>
                <a:srgbClr val="464646"/>
              </a:solidFill>
              <a:prstDash val="solid"/>
              <a:miter lim="400000"/>
            </a:ln>
          </a:bottom>
          <a:insideH>
            <a:ln w="12700" cap="flat">
              <a:solidFill>
                <a:srgbClr val="464646"/>
              </a:solidFill>
              <a:prstDash val="solid"/>
              <a:miter lim="400000"/>
            </a:ln>
          </a:insideH>
          <a:insideV>
            <a:ln w="12700" cap="flat">
              <a:solidFill>
                <a:srgbClr val="464646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D4D5D5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E5E5E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C3C3C3"/>
              </a:solidFill>
              <a:prstDash val="solid"/>
              <a:miter lim="400000"/>
            </a:ln>
          </a:top>
          <a:bottom>
            <a:ln w="12700" cap="flat">
              <a:solidFill>
                <a:srgbClr val="C3C3C3"/>
              </a:solidFill>
              <a:prstDash val="solid"/>
              <a:miter lim="400000"/>
            </a:ln>
          </a:bottom>
          <a:insideH>
            <a:ln w="12700" cap="flat">
              <a:solidFill>
                <a:srgbClr val="C3C3C3"/>
              </a:solidFill>
              <a:prstDash val="solid"/>
              <a:miter lim="400000"/>
            </a:ln>
          </a:insideH>
          <a:insideV>
            <a:ln w="12700" cap="flat">
              <a:solidFill>
                <a:srgbClr val="C3C3C3"/>
              </a:solidFill>
              <a:prstDash val="solid"/>
              <a:miter lim="400000"/>
            </a:ln>
          </a:insideV>
        </a:tcBdr>
        <a:fill>
          <a:solidFill>
            <a:srgbClr val="CB2A7B"/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E5E5E"/>
              </a:solidFill>
              <a:prstDash val="solid"/>
              <a:miter lim="400000"/>
            </a:ln>
          </a:left>
          <a:right>
            <a:ln w="12700" cap="flat">
              <a:solidFill>
                <a:srgbClr val="5E5E5E"/>
              </a:solidFill>
              <a:prstDash val="solid"/>
              <a:miter lim="400000"/>
            </a:ln>
          </a:right>
          <a:top>
            <a:ln w="38100" cap="flat">
              <a:solidFill>
                <a:srgbClr val="CB297B"/>
              </a:solidFill>
              <a:prstDash val="solid"/>
              <a:miter lim="400000"/>
            </a:ln>
          </a:top>
          <a:bottom>
            <a:ln w="12700" cap="flat">
              <a:solidFill>
                <a:srgbClr val="5E5E5E"/>
              </a:solidFill>
              <a:prstDash val="solid"/>
              <a:miter lim="400000"/>
            </a:ln>
          </a:bottom>
          <a:insideH>
            <a:ln w="12700" cap="flat">
              <a:solidFill>
                <a:srgbClr val="5E5E5E"/>
              </a:solidFill>
              <a:prstDash val="solid"/>
              <a:miter lim="400000"/>
            </a:ln>
          </a:insideH>
          <a:insideV>
            <a:ln w="12700" cap="flat">
              <a:solidFill>
                <a:srgbClr val="5E5E5E"/>
              </a:solidFill>
              <a:prstDash val="solid"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5E5E5E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991A5F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EDEEEE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6C6C6C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6C6C6C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6C6C6C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D6DCE0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Comments="1"/>
</file>

<file path=ppt/_rels/presentation.xml.rels><?xml version="1.0" encoding="UTF-8"?>
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Relationship Id="rId15" Type="http://schemas.openxmlformats.org/officeDocument/2006/relationships/slide" Target="slides/slide8.xml"/><Relationship Id="rId16" Type="http://schemas.openxmlformats.org/officeDocument/2006/relationships/slide" Target="slides/slide9.xml"/><Relationship Id="rId17" Type="http://schemas.openxmlformats.org/officeDocument/2006/relationships/slide" Target="slides/slide10.xml"/><Relationship Id="rId18" Type="http://schemas.openxmlformats.org/officeDocument/2006/relationships/slide" Target="slides/slide11.xml"/><Relationship Id="rId19" Type="http://schemas.openxmlformats.org/officeDocument/2006/relationships/slide" Target="slides/slide12.xml"/><Relationship Id="rId20" Type="http://schemas.openxmlformats.org/officeDocument/2006/relationships/slide" Target="slides/slide13.xml"/><Relationship Id="rId21" Type="http://schemas.openxmlformats.org/officeDocument/2006/relationships/slide" Target="slides/slide14.xml"/><Relationship Id="rId22" Type="http://schemas.openxmlformats.org/officeDocument/2006/relationships/slide" Target="slides/slide15.xml"/><Relationship Id="rId23" Type="http://schemas.openxmlformats.org/officeDocument/2006/relationships/slide" Target="slides/slide16.xml"/><Relationship Id="rId24" Type="http://schemas.openxmlformats.org/officeDocument/2006/relationships/slide" Target="slides/slide17.xml"/><Relationship Id="rId25" Type="http://schemas.openxmlformats.org/officeDocument/2006/relationships/slide" Target="slides/slide18.xml"/><Relationship Id="rId26" Type="http://schemas.openxmlformats.org/officeDocument/2006/relationships/slide" Target="slides/slide19.xml"/><Relationship Id="rId27" Type="http://schemas.openxmlformats.org/officeDocument/2006/relationships/slide" Target="slides/slide20.xml"/><Relationship Id="rId28" Type="http://schemas.openxmlformats.org/officeDocument/2006/relationships/slide" Target="slides/slide21.xml"/><Relationship Id="rId29" Type="http://schemas.openxmlformats.org/officeDocument/2006/relationships/slide" Target="slides/slide22.xml"/><Relationship Id="rId30" Type="http://schemas.openxmlformats.org/officeDocument/2006/relationships/slide" Target="slides/slide23.xml"/><Relationship Id="rId31" Type="http://schemas.openxmlformats.org/officeDocument/2006/relationships/slide" Target="slides/slide24.xml"/><Relationship Id="rId32" Type="http://schemas.openxmlformats.org/officeDocument/2006/relationships/slide" Target="slides/slide25.xml"/><Relationship Id="rId33" Type="http://schemas.openxmlformats.org/officeDocument/2006/relationships/slide" Target="slides/slide26.xml"/><Relationship Id="rId34" Type="http://schemas.openxmlformats.org/officeDocument/2006/relationships/slide" Target="slides/slide27.xml"/><Relationship Id="rId35" Type="http://schemas.openxmlformats.org/officeDocument/2006/relationships/slide" Target="slides/slide28.xml"/><Relationship Id="rId36" Type="http://schemas.openxmlformats.org/officeDocument/2006/relationships/slide" Target="slides/slide29.xml"/><Relationship Id="rId37" Type="http://schemas.openxmlformats.org/officeDocument/2006/relationships/slide" Target="slides/slide30.xml"/><Relationship Id="rId38" Type="http://schemas.openxmlformats.org/officeDocument/2006/relationships/slide" Target="slides/slide31.xml"/><Relationship Id="rId39" Type="http://schemas.openxmlformats.org/officeDocument/2006/relationships/slide" Target="slides/slide32.xml"/><Relationship Id="rId40" Type="http://schemas.openxmlformats.org/officeDocument/2006/relationships/slide" Target="slides/slide33.xml"/><Relationship Id="rId41" Type="http://schemas.openxmlformats.org/officeDocument/2006/relationships/slide" Target="slides/slide34.xml"/><Relationship Id="rId42" Type="http://schemas.openxmlformats.org/officeDocument/2006/relationships/slide" Target="slides/slide35.xml"/><Relationship Id="rId43" Type="http://schemas.openxmlformats.org/officeDocument/2006/relationships/slide" Target="slides/slide36.xml"/><Relationship Id="rId44" Type="http://schemas.openxmlformats.org/officeDocument/2006/relationships/slide" Target="slides/slide37.xml"/><Relationship Id="rId45" Type="http://schemas.openxmlformats.org/officeDocument/2006/relationships/slide" Target="slides/slide38.xml"/><Relationship Id="rId46" Type="http://schemas.openxmlformats.org/officeDocument/2006/relationships/slide" Target="slides/slide39.xml"/><Relationship Id="rId47" Type="http://schemas.openxmlformats.org/officeDocument/2006/relationships/slide" Target="slides/slide40.xml"/><Relationship Id="rId48" Type="http://schemas.openxmlformats.org/officeDocument/2006/relationships/slide" Target="slides/slide41.xml"/><Relationship Id="rId49" Type="http://schemas.openxmlformats.org/officeDocument/2006/relationships/slide" Target="slides/slide42.xml"/><Relationship Id="rId50" Type="http://schemas.openxmlformats.org/officeDocument/2006/relationships/slide" Target="slides/slide43.xml"/><Relationship Id="rId51" Type="http://schemas.openxmlformats.org/officeDocument/2006/relationships/slide" Target="slides/slide44.xml"/><Relationship Id="rId52" Type="http://schemas.openxmlformats.org/officeDocument/2006/relationships/slide" Target="slides/slide45.xml"/><Relationship Id="rId53" Type="http://schemas.openxmlformats.org/officeDocument/2006/relationships/slide" Target="slides/slide46.xml"/><Relationship Id="rId54" Type="http://schemas.openxmlformats.org/officeDocument/2006/relationships/slide" Target="slides/slide47.xml"/><Relationship Id="rId55" Type="http://schemas.openxmlformats.org/officeDocument/2006/relationships/slide" Target="slides/slide48.xml"/><Relationship Id="rId56" Type="http://schemas.openxmlformats.org/officeDocument/2006/relationships/slide" Target="slides/slide49.xml"/><Relationship Id="rId57" Type="http://schemas.openxmlformats.org/officeDocument/2006/relationships/slide" Target="slides/slide50.xml"/><Relationship Id="rId58" Type="http://schemas.openxmlformats.org/officeDocument/2006/relationships/slide" Target="slides/slide51.xml"/><Relationship Id="rId59" Type="http://schemas.openxmlformats.org/officeDocument/2006/relationships/slide" Target="slides/slide52.xml"/></Relationships>
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Shape 148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49" name="Shape 149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1pPr>
    <a:lvl2pPr indent="2286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2pPr>
    <a:lvl3pPr indent="4572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3pPr>
    <a:lvl4pPr indent="6858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4pPr>
    <a:lvl5pPr indent="9144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5pPr>
    <a:lvl6pPr indent="11430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6pPr>
    <a:lvl7pPr indent="13716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7pPr>
    <a:lvl8pPr indent="16002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8pPr>
    <a:lvl9pPr indent="18288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9pPr>
  </p:notesStyle>
</p:notesMaster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itle" showMasterSp="1" showMasterPhAnim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Author and Date"/>
          <p:cNvSpPr txBox="1"/>
          <p:nvPr>
            <p:ph type="body" sz="quarter" idx="21" hasCustomPrompt="1"/>
          </p:nvPr>
        </p:nvSpPr>
        <p:spPr>
          <a:xfrm>
            <a:off x="1201340" y="11859862"/>
            <a:ext cx="21971003" cy="636979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3600"/>
            </a:lvl1pPr>
          </a:lstStyle>
          <a:p>
            <a:pPr/>
            <a:r>
              <a:t>Author and Date</a:t>
            </a:r>
          </a:p>
        </p:txBody>
      </p:sp>
      <p:sp>
        <p:nvSpPr>
          <p:cNvPr id="12" name="Presentation Title"/>
          <p:cNvSpPr txBox="1"/>
          <p:nvPr>
            <p:ph type="title" hasCustomPrompt="1"/>
          </p:nvPr>
        </p:nvSpPr>
        <p:spPr>
          <a:xfrm>
            <a:off x="1206496" y="2574991"/>
            <a:ext cx="21971004" cy="4648201"/>
          </a:xfrm>
          <a:prstGeom prst="rect">
            <a:avLst/>
          </a:prstGeom>
        </p:spPr>
        <p:txBody>
          <a:bodyPr anchor="b"/>
          <a:lstStyle>
            <a:lvl1pPr>
              <a:defRPr spc="-232" sz="11600"/>
            </a:lvl1pPr>
          </a:lstStyle>
          <a:p>
            <a:pPr/>
            <a:r>
              <a:t>Presentation Title</a:t>
            </a:r>
          </a:p>
        </p:txBody>
      </p:sp>
      <p:sp>
        <p:nvSpPr>
          <p:cNvPr id="13" name="Body Level One…"/>
          <p:cNvSpPr txBox="1"/>
          <p:nvPr>
            <p:ph type="body" sz="quarter" idx="1" hasCustomPrompt="1"/>
          </p:nvPr>
        </p:nvSpPr>
        <p:spPr>
          <a:xfrm>
            <a:off x="1201342" y="7223190"/>
            <a:ext cx="21971001" cy="1905001"/>
          </a:xfrm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  <a:lvl2pPr marL="0" indent="4572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2pPr>
            <a:lvl3pPr marL="0" indent="9144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3pPr>
            <a:lvl4pPr marL="0" indent="13716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4pPr>
            <a:lvl5pPr marL="0" indent="18288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5pPr>
          </a:lstStyle>
          <a:p>
            <a:pPr/>
            <a:r>
              <a:t>Presentation Subtitle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4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State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Body Level One…"/>
          <p:cNvSpPr txBox="1"/>
          <p:nvPr>
            <p:ph type="body" sz="half" idx="1" hasCustomPrompt="1"/>
          </p:nvPr>
        </p:nvSpPr>
        <p:spPr>
          <a:xfrm>
            <a:off x="1206500" y="4920843"/>
            <a:ext cx="21971000" cy="3874314"/>
          </a:xfrm>
          <a:prstGeom prst="rect">
            <a:avLst/>
          </a:prstGeom>
        </p:spPr>
        <p:txBody>
          <a:bodyPr anchor="ctr"/>
          <a:lstStyle>
            <a:lvl1pPr marL="0" indent="0" algn="ctr">
              <a:lnSpc>
                <a:spcPct val="100000"/>
              </a:lnSpc>
              <a:spcBef>
                <a:spcPts val="0"/>
              </a:spcBef>
              <a:buSzTx/>
              <a:buNone/>
              <a:defRPr spc="-232" sz="116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  <a:lvl2pPr marL="0" indent="457200" algn="ctr">
              <a:lnSpc>
                <a:spcPct val="100000"/>
              </a:lnSpc>
              <a:spcBef>
                <a:spcPts val="0"/>
              </a:spcBef>
              <a:buSzTx/>
              <a:buNone/>
              <a:defRPr spc="-232" sz="116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2pPr>
            <a:lvl3pPr marL="0" indent="914400" algn="ctr">
              <a:lnSpc>
                <a:spcPct val="100000"/>
              </a:lnSpc>
              <a:spcBef>
                <a:spcPts val="0"/>
              </a:spcBef>
              <a:buSzTx/>
              <a:buNone/>
              <a:defRPr spc="-232" sz="116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3pPr>
            <a:lvl4pPr marL="0" indent="1371600" algn="ctr">
              <a:lnSpc>
                <a:spcPct val="100000"/>
              </a:lnSpc>
              <a:spcBef>
                <a:spcPts val="0"/>
              </a:spcBef>
              <a:buSzTx/>
              <a:buNone/>
              <a:defRPr spc="-232" sz="116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4pPr>
            <a:lvl5pPr marL="0" indent="1828800" algn="ctr">
              <a:lnSpc>
                <a:spcPct val="100000"/>
              </a:lnSpc>
              <a:spcBef>
                <a:spcPts val="0"/>
              </a:spcBef>
              <a:buSzTx/>
              <a:buNone/>
              <a:defRPr spc="-232" sz="116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5pPr>
          </a:lstStyle>
          <a:p>
            <a:pPr/>
            <a:r>
              <a:t>Statement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99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ig Fa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Body Level One…"/>
          <p:cNvSpPr txBox="1"/>
          <p:nvPr>
            <p:ph type="body" idx="1" hasCustomPrompt="1"/>
          </p:nvPr>
        </p:nvSpPr>
        <p:spPr>
          <a:xfrm>
            <a:off x="1206500" y="1075927"/>
            <a:ext cx="21971000" cy="7241584"/>
          </a:xfrm>
          <a:prstGeom prst="rect">
            <a:avLst/>
          </a:prstGeom>
        </p:spPr>
        <p:txBody>
          <a:bodyPr anchor="b"/>
          <a:lstStyle>
            <a:lvl1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b="1" spc="-250" sz="25000"/>
            </a:lvl1pPr>
            <a:lvl2pPr marL="0" indent="457200" algn="ctr">
              <a:lnSpc>
                <a:spcPct val="80000"/>
              </a:lnSpc>
              <a:spcBef>
                <a:spcPts val="0"/>
              </a:spcBef>
              <a:buSzTx/>
              <a:buNone/>
              <a:defRPr b="1" spc="-250" sz="25000"/>
            </a:lvl2pPr>
            <a:lvl3pPr marL="0" indent="914400" algn="ctr">
              <a:lnSpc>
                <a:spcPct val="80000"/>
              </a:lnSpc>
              <a:spcBef>
                <a:spcPts val="0"/>
              </a:spcBef>
              <a:buSzTx/>
              <a:buNone/>
              <a:defRPr b="1" spc="-250" sz="25000"/>
            </a:lvl3pPr>
            <a:lvl4pPr marL="0" indent="1371600" algn="ctr">
              <a:lnSpc>
                <a:spcPct val="80000"/>
              </a:lnSpc>
              <a:spcBef>
                <a:spcPts val="0"/>
              </a:spcBef>
              <a:buSzTx/>
              <a:buNone/>
              <a:defRPr b="1" spc="-250" sz="25000"/>
            </a:lvl4pPr>
            <a:lvl5pPr marL="0" indent="1828800" algn="ctr">
              <a:lnSpc>
                <a:spcPct val="80000"/>
              </a:lnSpc>
              <a:spcBef>
                <a:spcPts val="0"/>
              </a:spcBef>
              <a:buSzTx/>
              <a:buNone/>
              <a:defRPr b="1" spc="-250" sz="25000"/>
            </a:lvl5pPr>
          </a:lstStyle>
          <a:p>
            <a:pPr/>
            <a:r>
              <a:t>100%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07" name="Fact information"/>
          <p:cNvSpPr txBox="1"/>
          <p:nvPr>
            <p:ph type="body" sz="quarter" idx="21" hasCustomPrompt="1"/>
          </p:nvPr>
        </p:nvSpPr>
        <p:spPr>
          <a:xfrm>
            <a:off x="1206500" y="8262180"/>
            <a:ext cx="21971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</a:lstStyle>
          <a:p>
            <a:pPr/>
            <a:r>
              <a:t>Fact information</a:t>
            </a:r>
          </a:p>
        </p:txBody>
      </p:sp>
      <p:sp>
        <p:nvSpPr>
          <p:cNvPr id="108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Attribution"/>
          <p:cNvSpPr txBox="1"/>
          <p:nvPr>
            <p:ph type="body" sz="quarter" idx="21" hasCustomPrompt="1"/>
          </p:nvPr>
        </p:nvSpPr>
        <p:spPr>
          <a:xfrm>
            <a:off x="2430025" y="10675453"/>
            <a:ext cx="20200052" cy="636979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3600"/>
            </a:lvl1pPr>
          </a:lstStyle>
          <a:p>
            <a:pPr/>
            <a:r>
              <a:t>Attribution</a:t>
            </a:r>
          </a:p>
        </p:txBody>
      </p:sp>
      <p:sp>
        <p:nvSpPr>
          <p:cNvPr id="116" name="Body Level One…"/>
          <p:cNvSpPr txBox="1"/>
          <p:nvPr>
            <p:ph type="body" sz="half" idx="1" hasCustomPrompt="1"/>
          </p:nvPr>
        </p:nvSpPr>
        <p:spPr>
          <a:xfrm>
            <a:off x="1753923" y="4939860"/>
            <a:ext cx="20876154" cy="3836280"/>
          </a:xfrm>
          <a:prstGeom prst="rect">
            <a:avLst/>
          </a:prstGeom>
        </p:spPr>
        <p:txBody>
          <a:bodyPr/>
          <a:lstStyle>
            <a:lvl1pPr marL="638923" indent="-469900">
              <a:spcBef>
                <a:spcPts val="0"/>
              </a:spcBef>
              <a:buSzTx/>
              <a:buNone/>
              <a:defRPr spc="-170" sz="85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  <a:lvl2pPr marL="638923" indent="-12700">
              <a:spcBef>
                <a:spcPts val="0"/>
              </a:spcBef>
              <a:buSzTx/>
              <a:buNone/>
              <a:defRPr spc="-170" sz="85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2pPr>
            <a:lvl3pPr marL="638923" indent="444500">
              <a:spcBef>
                <a:spcPts val="0"/>
              </a:spcBef>
              <a:buSzTx/>
              <a:buNone/>
              <a:defRPr spc="-170" sz="85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3pPr>
            <a:lvl4pPr marL="638923" indent="901700">
              <a:spcBef>
                <a:spcPts val="0"/>
              </a:spcBef>
              <a:buSzTx/>
              <a:buNone/>
              <a:defRPr spc="-170" sz="85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4pPr>
            <a:lvl5pPr marL="638923" indent="1358900">
              <a:spcBef>
                <a:spcPts val="0"/>
              </a:spcBef>
              <a:buSzTx/>
              <a:buNone/>
              <a:defRPr spc="-170" sz="85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5pPr>
          </a:lstStyle>
          <a:p>
            <a:pPr/>
            <a:r>
              <a:t>“Notable Quote”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17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Image"/>
          <p:cNvSpPr/>
          <p:nvPr>
            <p:ph type="pic" sz="quarter" idx="21"/>
          </p:nvPr>
        </p:nvSpPr>
        <p:spPr>
          <a:xfrm>
            <a:off x="15760700" y="1016000"/>
            <a:ext cx="7439099" cy="5949678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25" name="Image"/>
          <p:cNvSpPr/>
          <p:nvPr>
            <p:ph type="pic" sz="half" idx="22"/>
          </p:nvPr>
        </p:nvSpPr>
        <p:spPr>
          <a:xfrm>
            <a:off x="13500100" y="3978275"/>
            <a:ext cx="10439400" cy="12150181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26" name="Image"/>
          <p:cNvSpPr/>
          <p:nvPr>
            <p:ph type="pic" idx="23"/>
          </p:nvPr>
        </p:nvSpPr>
        <p:spPr>
          <a:xfrm>
            <a:off x="-139700" y="495300"/>
            <a:ext cx="16611600" cy="124587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27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Image"/>
          <p:cNvSpPr/>
          <p:nvPr>
            <p:ph type="pic" idx="21"/>
          </p:nvPr>
        </p:nvSpPr>
        <p:spPr>
          <a:xfrm>
            <a:off x="-1333500" y="-5524500"/>
            <a:ext cx="27051000" cy="216408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35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666699290_02_crop_3159x1892.jpg"/>
          <p:cNvSpPr/>
          <p:nvPr>
            <p:ph type="pic" idx="21"/>
          </p:nvPr>
        </p:nvSpPr>
        <p:spPr>
          <a:xfrm>
            <a:off x="-1155700" y="-1295400"/>
            <a:ext cx="26746200" cy="16018933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22" name="Presentation Title"/>
          <p:cNvSpPr txBox="1"/>
          <p:nvPr>
            <p:ph type="title" hasCustomPrompt="1"/>
          </p:nvPr>
        </p:nvSpPr>
        <p:spPr>
          <a:xfrm>
            <a:off x="1206500" y="7124700"/>
            <a:ext cx="21971000" cy="4648200"/>
          </a:xfrm>
          <a:prstGeom prst="rect">
            <a:avLst/>
          </a:prstGeom>
        </p:spPr>
        <p:txBody>
          <a:bodyPr anchor="b"/>
          <a:lstStyle>
            <a:lvl1pPr>
              <a:defRPr spc="-232" sz="11600"/>
            </a:lvl1pPr>
          </a:lstStyle>
          <a:p>
            <a:pPr/>
            <a:r>
              <a:t>Presentation Title</a:t>
            </a:r>
          </a:p>
        </p:txBody>
      </p:sp>
      <p:sp>
        <p:nvSpPr>
          <p:cNvPr id="23" name="Author and Date"/>
          <p:cNvSpPr txBox="1"/>
          <p:nvPr>
            <p:ph type="body" sz="quarter" idx="22" hasCustomPrompt="1"/>
          </p:nvPr>
        </p:nvSpPr>
        <p:spPr>
          <a:xfrm>
            <a:off x="1207690" y="1106137"/>
            <a:ext cx="21968621" cy="636979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3600"/>
            </a:lvl1pPr>
          </a:lstStyle>
          <a:p>
            <a:pPr/>
            <a:r>
              <a:t>Author and Date</a:t>
            </a:r>
          </a:p>
        </p:txBody>
      </p:sp>
      <p:sp>
        <p:nvSpPr>
          <p:cNvPr id="24" name="Body Level One…"/>
          <p:cNvSpPr txBox="1"/>
          <p:nvPr>
            <p:ph type="body" sz="quarter" idx="1" hasCustomPrompt="1"/>
          </p:nvPr>
        </p:nvSpPr>
        <p:spPr>
          <a:xfrm>
            <a:off x="1206500" y="11609910"/>
            <a:ext cx="21971000" cy="1116952"/>
          </a:xfrm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  <a:lvl2pPr marL="0" indent="4572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2pPr>
            <a:lvl3pPr marL="0" indent="9144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3pPr>
            <a:lvl4pPr marL="0" indent="13716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4pPr>
            <a:lvl5pPr marL="0" indent="18288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5pPr>
          </a:lstStyle>
          <a:p>
            <a:pPr/>
            <a:r>
              <a:t>Presentation Subtitle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25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&amp; Photo 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910457886_1434x1669.jpg"/>
          <p:cNvSpPr/>
          <p:nvPr>
            <p:ph type="pic" idx="21"/>
          </p:nvPr>
        </p:nvSpPr>
        <p:spPr>
          <a:xfrm>
            <a:off x="10972800" y="-203200"/>
            <a:ext cx="12144837" cy="141351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33" name="Slide Title"/>
          <p:cNvSpPr txBox="1"/>
          <p:nvPr>
            <p:ph type="title" hasCustomPrompt="1"/>
          </p:nvPr>
        </p:nvSpPr>
        <p:spPr>
          <a:xfrm>
            <a:off x="1206500" y="1270000"/>
            <a:ext cx="9779000" cy="5882273"/>
          </a:xfrm>
          <a:prstGeom prst="rect">
            <a:avLst/>
          </a:prstGeom>
        </p:spPr>
        <p:txBody>
          <a:bodyPr anchor="b"/>
          <a:lstStyle/>
          <a:p>
            <a:pPr/>
            <a:r>
              <a:t>Slide Title</a:t>
            </a:r>
          </a:p>
        </p:txBody>
      </p:sp>
      <p:sp>
        <p:nvSpPr>
          <p:cNvPr id="34" name="Body Level One…"/>
          <p:cNvSpPr txBox="1"/>
          <p:nvPr>
            <p:ph type="body" sz="quarter" idx="1" hasCustomPrompt="1"/>
          </p:nvPr>
        </p:nvSpPr>
        <p:spPr>
          <a:xfrm>
            <a:off x="1206500" y="7060576"/>
            <a:ext cx="9779000" cy="5385424"/>
          </a:xfrm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  <a:lvl2pPr marL="0" indent="4572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2pPr>
            <a:lvl3pPr marL="0" indent="9144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3pPr>
            <a:lvl4pPr marL="0" indent="13716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4pPr>
            <a:lvl5pPr marL="0" indent="18288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5pPr>
          </a:lstStyle>
          <a:p>
            <a:pPr/>
            <a:r>
              <a:t>Slide Subtitle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35" name="Slide Number"/>
          <p:cNvSpPr txBox="1"/>
          <p:nvPr>
            <p:ph type="sldNum" sz="quarter" idx="2"/>
          </p:nvPr>
        </p:nvSpPr>
        <p:spPr>
          <a:xfrm>
            <a:off x="12001499" y="13085233"/>
            <a:ext cx="368505" cy="374600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Slide Title"/>
          <p:cNvSpPr txBox="1"/>
          <p:nvPr>
            <p:ph type="title" hasCustomPrompt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Slide Title</a:t>
            </a:r>
          </a:p>
        </p:txBody>
      </p:sp>
      <p:sp>
        <p:nvSpPr>
          <p:cNvPr id="43" name="Slide Subtitle"/>
          <p:cNvSpPr txBox="1"/>
          <p:nvPr>
            <p:ph type="body" sz="quarter" idx="21" hasCustomPrompt="1"/>
          </p:nvPr>
        </p:nvSpPr>
        <p:spPr>
          <a:xfrm>
            <a:off x="1206500" y="2372962"/>
            <a:ext cx="21971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</a:lstStyle>
          <a:p>
            <a:pPr/>
            <a:r>
              <a:t>Slide Subtitle</a:t>
            </a:r>
          </a:p>
        </p:txBody>
      </p:sp>
      <p:sp>
        <p:nvSpPr>
          <p:cNvPr id="44" name="Body Level One…"/>
          <p:cNvSpPr txBox="1"/>
          <p:nvPr>
            <p:ph type="body" idx="1" hasCustomPrompt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Slide bullet text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45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Body Level One…"/>
          <p:cNvSpPr txBox="1"/>
          <p:nvPr>
            <p:ph type="body" idx="1" hasCustomPrompt="1"/>
          </p:nvPr>
        </p:nvSpPr>
        <p:spPr>
          <a:prstGeom prst="rect">
            <a:avLst/>
          </a:prstGeom>
        </p:spPr>
        <p:txBody>
          <a:bodyPr numCol="2" spcCol="1098550"/>
          <a:lstStyle/>
          <a:p>
            <a:pPr/>
            <a:r>
              <a:t>Slide bullet text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53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Slide Subtitle"/>
          <p:cNvSpPr txBox="1"/>
          <p:nvPr>
            <p:ph type="body" sz="quarter" idx="21" hasCustomPrompt="1"/>
          </p:nvPr>
        </p:nvSpPr>
        <p:spPr>
          <a:xfrm>
            <a:off x="1206500" y="2372962"/>
            <a:ext cx="9779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</a:lstStyle>
          <a:p>
            <a:pPr/>
            <a:r>
              <a:t>Slide Subtitle</a:t>
            </a:r>
          </a:p>
        </p:txBody>
      </p:sp>
      <p:sp>
        <p:nvSpPr>
          <p:cNvPr id="61" name="Body Level One…"/>
          <p:cNvSpPr txBox="1"/>
          <p:nvPr>
            <p:ph type="body" sz="half" idx="1" hasCustomPrompt="1"/>
          </p:nvPr>
        </p:nvSpPr>
        <p:spPr>
          <a:xfrm>
            <a:off x="1206500" y="4248504"/>
            <a:ext cx="9779000" cy="8256630"/>
          </a:xfrm>
          <a:prstGeom prst="rect">
            <a:avLst/>
          </a:prstGeom>
        </p:spPr>
        <p:txBody>
          <a:bodyPr/>
          <a:lstStyle/>
          <a:p>
            <a:pPr/>
            <a:r>
              <a:t>Slide bullet text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62" name="660384004_1290x1720.jpg"/>
          <p:cNvSpPr/>
          <p:nvPr>
            <p:ph type="pic" idx="22"/>
          </p:nvPr>
        </p:nvSpPr>
        <p:spPr>
          <a:xfrm>
            <a:off x="12192000" y="-407266"/>
            <a:ext cx="10916874" cy="14555832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63" name="Slide Title"/>
          <p:cNvSpPr txBox="1"/>
          <p:nvPr>
            <p:ph type="title" hasCustomPrompt="1"/>
          </p:nvPr>
        </p:nvSpPr>
        <p:spPr>
          <a:xfrm>
            <a:off x="1206500" y="1079500"/>
            <a:ext cx="9779000" cy="1435100"/>
          </a:xfrm>
          <a:prstGeom prst="rect">
            <a:avLst/>
          </a:prstGeom>
        </p:spPr>
        <p:txBody>
          <a:bodyPr/>
          <a:lstStyle/>
          <a:p>
            <a:pPr/>
            <a:r>
              <a:t>Slide Title</a:t>
            </a:r>
          </a:p>
        </p:txBody>
      </p:sp>
      <p:sp>
        <p:nvSpPr>
          <p:cNvPr id="64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Section Title"/>
          <p:cNvSpPr txBox="1"/>
          <p:nvPr>
            <p:ph type="title" hasCustomPrompt="1"/>
          </p:nvPr>
        </p:nvSpPr>
        <p:spPr>
          <a:xfrm>
            <a:off x="1206496" y="4533900"/>
            <a:ext cx="21971004" cy="4648200"/>
          </a:xfrm>
          <a:prstGeom prst="rect">
            <a:avLst/>
          </a:prstGeom>
        </p:spPr>
        <p:txBody>
          <a:bodyPr anchor="ctr"/>
          <a:lstStyle>
            <a:lvl1pPr>
              <a:defRPr b="0" spc="-232" sz="116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</a:lstStyle>
          <a:p>
            <a:pPr/>
            <a:r>
              <a:t>Section Title</a:t>
            </a:r>
          </a:p>
        </p:txBody>
      </p:sp>
      <p:sp>
        <p:nvSpPr>
          <p:cNvPr id="72" name="Slide Number"/>
          <p:cNvSpPr txBox="1"/>
          <p:nvPr>
            <p:ph type="sldNum" sz="quarter" idx="2"/>
          </p:nvPr>
        </p:nvSpPr>
        <p:spPr>
          <a:xfrm>
            <a:off x="12001499" y="13085233"/>
            <a:ext cx="368505" cy="374600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Slide Title"/>
          <p:cNvSpPr txBox="1"/>
          <p:nvPr>
            <p:ph type="title" hasCustomPrompt="1"/>
          </p:nvPr>
        </p:nvSpPr>
        <p:spPr>
          <a:xfrm>
            <a:off x="1206500" y="1079500"/>
            <a:ext cx="21971000" cy="1434949"/>
          </a:xfrm>
          <a:prstGeom prst="rect">
            <a:avLst/>
          </a:prstGeom>
        </p:spPr>
        <p:txBody>
          <a:bodyPr/>
          <a:lstStyle/>
          <a:p>
            <a:pPr/>
            <a:r>
              <a:t>Slide Title</a:t>
            </a:r>
          </a:p>
        </p:txBody>
      </p:sp>
      <p:sp>
        <p:nvSpPr>
          <p:cNvPr id="80" name="Slide Subtitle"/>
          <p:cNvSpPr txBox="1"/>
          <p:nvPr>
            <p:ph type="body" sz="quarter" idx="21" hasCustomPrompt="1"/>
          </p:nvPr>
        </p:nvSpPr>
        <p:spPr>
          <a:xfrm>
            <a:off x="1206500" y="2372962"/>
            <a:ext cx="21971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</a:lstStyle>
          <a:p>
            <a:pPr/>
            <a:r>
              <a:t>Slide Subtitle</a:t>
            </a:r>
          </a:p>
        </p:txBody>
      </p:sp>
      <p:sp>
        <p:nvSpPr>
          <p:cNvPr id="81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Agenda Title"/>
          <p:cNvSpPr txBox="1"/>
          <p:nvPr>
            <p:ph type="title" hasCustomPrompt="1"/>
          </p:nvPr>
        </p:nvSpPr>
        <p:spPr>
          <a:xfrm>
            <a:off x="1206500" y="1079500"/>
            <a:ext cx="21971000" cy="1435100"/>
          </a:xfrm>
          <a:prstGeom prst="rect">
            <a:avLst/>
          </a:prstGeom>
        </p:spPr>
        <p:txBody>
          <a:bodyPr/>
          <a:lstStyle/>
          <a:p>
            <a:pPr/>
            <a:r>
              <a:t>Agenda Title</a:t>
            </a:r>
          </a:p>
        </p:txBody>
      </p:sp>
      <p:sp>
        <p:nvSpPr>
          <p:cNvPr id="89" name="Agenda Subtitle"/>
          <p:cNvSpPr txBox="1"/>
          <p:nvPr>
            <p:ph type="body" sz="quarter" idx="21" hasCustomPrompt="1"/>
          </p:nvPr>
        </p:nvSpPr>
        <p:spPr>
          <a:xfrm>
            <a:off x="1206500" y="2372962"/>
            <a:ext cx="21971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</a:lstStyle>
          <a:p>
            <a:pPr/>
            <a:r>
              <a:t>Agenda Subtitle</a:t>
            </a:r>
          </a:p>
        </p:txBody>
      </p:sp>
      <p:sp>
        <p:nvSpPr>
          <p:cNvPr id="90" name="Body Level One…"/>
          <p:cNvSpPr txBox="1"/>
          <p:nvPr>
            <p:ph type="body" idx="1" hasCustomPrompt="1"/>
          </p:nvPr>
        </p:nvSpPr>
        <p:spPr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100000"/>
              </a:lnSpc>
              <a:spcBef>
                <a:spcPts val="1800"/>
              </a:spcBef>
              <a:buSzTx/>
              <a:buNone/>
              <a:defRPr spc="-55" sz="5500"/>
            </a:lvl1pPr>
            <a:lvl2pPr marL="0" indent="457200" defTabSz="825500">
              <a:lnSpc>
                <a:spcPct val="100000"/>
              </a:lnSpc>
              <a:spcBef>
                <a:spcPts val="1800"/>
              </a:spcBef>
              <a:buSzTx/>
              <a:buNone/>
              <a:defRPr spc="-55" sz="5500"/>
            </a:lvl2pPr>
            <a:lvl3pPr marL="0" indent="914400" defTabSz="825500">
              <a:lnSpc>
                <a:spcPct val="100000"/>
              </a:lnSpc>
              <a:spcBef>
                <a:spcPts val="1800"/>
              </a:spcBef>
              <a:buSzTx/>
              <a:buNone/>
              <a:defRPr spc="-55" sz="5500"/>
            </a:lvl3pPr>
            <a:lvl4pPr marL="0" indent="1371600" defTabSz="825500">
              <a:lnSpc>
                <a:spcPct val="100000"/>
              </a:lnSpc>
              <a:spcBef>
                <a:spcPts val="1800"/>
              </a:spcBef>
              <a:buSzTx/>
              <a:buNone/>
              <a:defRPr spc="-55" sz="5500"/>
            </a:lvl4pPr>
            <a:lvl5pPr marL="0" indent="1828800" defTabSz="825500">
              <a:lnSpc>
                <a:spcPct val="100000"/>
              </a:lnSpc>
              <a:spcBef>
                <a:spcPts val="1800"/>
              </a:spcBef>
              <a:buSzTx/>
              <a:buNone/>
              <a:defRPr spc="-55" sz="5500"/>
            </a:lvl5pPr>
          </a:lstStyle>
          <a:p>
            <a:pPr/>
            <a:r>
              <a:t>Agenda Topics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91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<Relationship Id="rId5" Type="http://schemas.openxmlformats.org/officeDocument/2006/relationships/slideLayout" Target="../slideLayouts/slideLayout3.xml"/><Relationship Id="rId6" Type="http://schemas.openxmlformats.org/officeDocument/2006/relationships/slideLayout" Target="../slideLayouts/slideLayout4.xml"/><Relationship Id="rId7" Type="http://schemas.openxmlformats.org/officeDocument/2006/relationships/slideLayout" Target="../slideLayouts/slideLayout5.xml"/><Relationship Id="rId8" Type="http://schemas.openxmlformats.org/officeDocument/2006/relationships/slideLayout" Target="../slideLayouts/slideLayout6.xml"/><Relationship Id="rId9" Type="http://schemas.openxmlformats.org/officeDocument/2006/relationships/slideLayout" Target="../slideLayouts/slideLayout7.xml"/><Relationship Id="rId10" Type="http://schemas.openxmlformats.org/officeDocument/2006/relationships/slideLayout" Target="../slideLayouts/slideLayout8.xml"/><Relationship Id="rId11" Type="http://schemas.openxmlformats.org/officeDocument/2006/relationships/slideLayout" Target="../slideLayouts/slideLayout9.xml"/><Relationship Id="rId12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1.xml"/><Relationship Id="rId14" Type="http://schemas.openxmlformats.org/officeDocument/2006/relationships/slideLayout" Target="../slideLayouts/slideLayout12.xml"/><Relationship Id="rId15" Type="http://schemas.openxmlformats.org/officeDocument/2006/relationships/slideLayout" Target="../slideLayouts/slideLayout13.xml"/><Relationship Id="rId16" Type="http://schemas.openxmlformats.org/officeDocument/2006/relationships/slideLayout" Target="../slideLayouts/slideLayout14.xml"/><Relationship Id="rId17" Type="http://schemas.openxmlformats.org/officeDocument/2006/relationships/slideLayout" Target="../slideLayouts/slideLayout15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bg>
      <p:bgPr>
        <a:blipFill rotWithShape="1">
          <a:blip r:embed="rId2"/>
          <a:srcRect l="0" t="0" r="0" b="0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Title"/>
          <p:cNvSpPr txBox="1"/>
          <p:nvPr>
            <p:ph type="title" hasCustomPrompt="1"/>
          </p:nvPr>
        </p:nvSpPr>
        <p:spPr>
          <a:xfrm>
            <a:off x="1206500" y="1079500"/>
            <a:ext cx="21971000" cy="14331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>
            <a:normAutofit fontScale="100000" lnSpcReduction="0"/>
          </a:bodyPr>
          <a:lstStyle/>
          <a:p>
            <a:pPr/>
            <a:r>
              <a:t>Slide Title</a:t>
            </a:r>
          </a:p>
        </p:txBody>
      </p:sp>
      <p:sp>
        <p:nvSpPr>
          <p:cNvPr id="3" name="Body Level One…"/>
          <p:cNvSpPr txBox="1"/>
          <p:nvPr>
            <p:ph type="body" idx="1" hasCustomPrompt="1"/>
          </p:nvPr>
        </p:nvSpPr>
        <p:spPr>
          <a:xfrm>
            <a:off x="1206500" y="4248504"/>
            <a:ext cx="21971000" cy="825601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>
            <a:normAutofit fontScale="100000" lnSpcReduction="0"/>
          </a:bodyPr>
          <a:lstStyle/>
          <a:p>
            <a:pPr/>
            <a:r>
              <a:t>Slide bullet text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4" name="Slide Number"/>
          <p:cNvSpPr txBox="1"/>
          <p:nvPr>
            <p:ph type="sldNum" sz="quarter" idx="2"/>
          </p:nvPr>
        </p:nvSpPr>
        <p:spPr>
          <a:xfrm>
            <a:off x="12001499" y="13080999"/>
            <a:ext cx="368505" cy="374600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 anchor="b">
            <a:spAutoFit/>
          </a:bodyPr>
          <a:lstStyle>
            <a:lvl1pPr defTabSz="584200">
              <a:defRPr sz="1800">
                <a:solidFill>
                  <a:srgbClr val="000000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  <p:sldLayoutId id="2147483659" r:id="rId13"/>
    <p:sldLayoutId id="2147483660" r:id="rId14"/>
    <p:sldLayoutId id="2147483661" r:id="rId15"/>
    <p:sldLayoutId id="2147483662" r:id="rId16"/>
    <p:sldLayoutId id="2147483663" r:id="rId17"/>
  </p:sldLayoutIdLst>
  <p:transition xmlns:p14="http://schemas.microsoft.com/office/powerpoint/2010/main" spd="med" advClick="1"/>
  <p:txStyles>
    <p:titleStyle>
      <a:lvl1pPr marL="0" marR="0" indent="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1pPr>
      <a:lvl2pPr marL="0" marR="0" indent="4572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2pPr>
      <a:lvl3pPr marL="0" marR="0" indent="9144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3pPr>
      <a:lvl4pPr marL="0" marR="0" indent="13716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4pPr>
      <a:lvl5pPr marL="0" marR="0" indent="18288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5pPr>
      <a:lvl6pPr marL="0" marR="0" indent="22860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6pPr>
      <a:lvl7pPr marL="0" marR="0" indent="27432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7pPr>
      <a:lvl8pPr marL="0" marR="0" indent="32004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8pPr>
      <a:lvl9pPr marL="0" marR="0" indent="36576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9pPr>
    </p:titleStyle>
    <p:bodyStyle>
      <a:lvl1pPr marL="6096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1pPr>
      <a:lvl2pPr marL="12192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2pPr>
      <a:lvl3pPr marL="18288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3pPr>
      <a:lvl4pPr marL="24384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4pPr>
      <a:lvl5pPr marL="30480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5pPr>
      <a:lvl6pPr marL="36576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6pPr>
      <a:lvl7pPr marL="42672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7pPr>
      <a:lvl8pPr marL="48768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8pPr>
      <a:lvl9pPr marL="54864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9pPr>
    </p:bodyStyle>
    <p:otherStyle>
      <a:lvl1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1pPr>
      <a:lvl2pPr marL="0" marR="0" indent="457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2pPr>
      <a:lvl3pPr marL="0" marR="0" indent="9144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3pPr>
      <a:lvl4pPr marL="0" marR="0" indent="1371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4pPr>
      <a:lvl5pPr marL="0" marR="0" indent="18288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5pPr>
      <a:lvl6pPr marL="0" marR="0" indent="22860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6pPr>
      <a:lvl7pPr marL="0" marR="0" indent="2743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7pPr>
      <a:lvl8pPr marL="0" marR="0" indent="32004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8pPr>
      <a:lvl9pPr marL="0" marR="0" indent="3657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0.xml"/></Relationships>
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0.xml"/></Relationships>
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8.xml"/></Relationships>
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</Relationships>
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0.xml"/><Relationship Id="rId2" Type="http://schemas.openxmlformats.org/officeDocument/2006/relationships/hyperlink" Target="http://cdmplus.com/pricing" TargetMode="External"/></Relationships>
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0.xml"/></Relationships>

</file>

<file path=ppt/slides/_rels/slide1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</Relationships>

</file>

<file path=ppt/slides/_rels/slide1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</Relationships>

</file>

<file path=ppt/slides/_rels/slide1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</Relationships>

</file>

<file path=ppt/slides/_rels/slide1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</Relationships>
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9.xml"/></Relationships>

</file>

<file path=ppt/slides/_rels/slide2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</Relationships>

</file>

<file path=ppt/slides/_rels/slide2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3.png"/></Relationships>

</file>

<file path=ppt/slides/_rels/slide2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0.xml"/></Relationships>

</file>

<file path=ppt/slides/_rels/slide2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hyperlink" Target="http://cdmplus.com" TargetMode="External"/></Relationships>

</file>

<file path=ppt/slides/_rels/slide2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</Relationships>

</file>

<file path=ppt/slides/_rels/slide2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</Relationships>

</file>

<file path=ppt/slides/_rels/slide2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</Relationships>

</file>

<file path=ppt/slides/_rels/slide2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hyperlink" Target="mailto:sales@cdmplus.com" TargetMode="External"/></Relationships>

</file>

<file path=ppt/slides/_rels/slide2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</Relationships>

</file>

<file path=ppt/slides/_rels/slide2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</Relationships>
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hyperlink" Target="http://cdmplus.com" TargetMode="External"/><Relationship Id="rId3" Type="http://schemas.openxmlformats.org/officeDocument/2006/relationships/hyperlink" Target="http://help.suran.com" TargetMode="External"/></Relationships>

</file>

<file path=ppt/slides/_rels/slide3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0.xml"/></Relationships>

</file>

<file path=ppt/slides/_rels/slide3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</Relationships>

</file>

<file path=ppt/slides/_rels/slide3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</Relationships>

</file>

<file path=ppt/slides/_rels/slide3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8.xml"/></Relationships>

</file>

<file path=ppt/slides/_rels/slide3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8.xml"/></Relationships>

</file>

<file path=ppt/slides/_rels/slide3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8.xml"/></Relationships>

</file>

<file path=ppt/slides/_rels/slide3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hyperlink" Target="https://help.suran.com/sales/latest/2021-plan-changes/2021-traditional-plan-changes#id-.2021TraditionalPlanChangesvlatest-HowwillIbetransitionedtothenewplans?" TargetMode="External"/></Relationships>

</file>

<file path=ppt/slides/_rels/slide3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hyperlink" Target="mailto:sales@cdmplus.com" TargetMode="External"/></Relationships>

</file>

<file path=ppt/slides/_rels/slide3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</Relationships>

</file>

<file path=ppt/slides/_rels/slide3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</Relationships>
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</Relationships>

</file>

<file path=ppt/slides/_rels/slide4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hyperlink" Target="http://download.cdmplus.com" TargetMode="External"/></Relationships>

</file>

<file path=ppt/slides/_rels/slide4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hyperlink" Target="mailto:sales@cdmplus.com" TargetMode="External"/></Relationships>

</file>

<file path=ppt/slides/_rels/slide4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</Relationships>

</file>

<file path=ppt/slides/_rels/slide4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</Relationships>

</file>

<file path=ppt/slides/_rels/slide4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</Relationships>

</file>

<file path=ppt/slides/_rels/slide4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0.xml"/></Relationships>

</file>

<file path=ppt/slides/_rels/slide4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</Relationships>

</file>

<file path=ppt/slides/_rels/slide4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</Relationships>

</file>

<file path=ppt/slides/_rels/slide4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image" Target="../media/image4.png"/></Relationships>

</file>

<file path=ppt/slides/_rels/slide4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0.xml"/></Relationships>
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image" Target="../media/image2.png"/></Relationships>

</file>

<file path=ppt/slides/_rels/slide5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hyperlink" Target="mailto:sales@cdmplus.com" TargetMode="External"/><Relationship Id="rId3" Type="http://schemas.openxmlformats.org/officeDocument/2006/relationships/hyperlink" Target="http://download.cdmplus.com" TargetMode="External"/></Relationships>

</file>

<file path=ppt/slides/_rels/slide5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</Relationships>

</file>

<file path=ppt/slides/_rels/slide5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0.xml"/></Relationships>
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</Relationships>
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0.xml"/></Relationships>
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</Relationships>
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hyperlink" Target="http://help.suran.com" TargetMode="Externa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Suran Systems, Inc."/>
          <p:cNvSpPr txBox="1"/>
          <p:nvPr>
            <p:ph type="body" idx="21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r>
              <a:t>Suran Systems, Inc.</a:t>
            </a:r>
          </a:p>
        </p:txBody>
      </p:sp>
      <p:sp>
        <p:nvSpPr>
          <p:cNvPr id="152" name="New CDM+ Plans and Prices"/>
          <p:cNvSpPr txBox="1"/>
          <p:nvPr>
            <p:ph type="ctr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New CDM+ Plans and Prices</a:t>
            </a:r>
          </a:p>
        </p:txBody>
      </p:sp>
      <p:sp>
        <p:nvSpPr>
          <p:cNvPr id="153" name="March 2021"/>
          <p:cNvSpPr txBox="1"/>
          <p:nvPr>
            <p:ph type="subTitle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March 2021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This is CDM+ today"/>
          <p:cNvSpPr txBox="1"/>
          <p:nvPr>
            <p:ph type="body" sz="half" idx="1"/>
          </p:nvPr>
        </p:nvSpPr>
        <p:spPr>
          <a:xfrm>
            <a:off x="1206500" y="4141877"/>
            <a:ext cx="21971000" cy="3874314"/>
          </a:xfrm>
          <a:prstGeom prst="rect">
            <a:avLst/>
          </a:prstGeom>
        </p:spPr>
        <p:txBody>
          <a:bodyPr/>
          <a:lstStyle/>
          <a:p>
            <a:pPr/>
            <a:r>
              <a:t>This is CDM+ today</a:t>
            </a:r>
          </a:p>
        </p:txBody>
      </p:sp>
      <p:sp>
        <p:nvSpPr>
          <p:cNvPr id="185" name="And we want ALL of CDM+ to power your good work in the world"/>
          <p:cNvSpPr txBox="1"/>
          <p:nvPr/>
        </p:nvSpPr>
        <p:spPr>
          <a:xfrm>
            <a:off x="3231336" y="7563221"/>
            <a:ext cx="17921327" cy="80843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lnSpc>
                <a:spcPct val="90000"/>
              </a:lnSpc>
              <a:spcBef>
                <a:spcPts val="4500"/>
              </a:spcBef>
              <a:defRPr sz="4800">
                <a:solidFill>
                  <a:srgbClr val="000000"/>
                </a:solidFill>
              </a:defRPr>
            </a:lvl1pPr>
          </a:lstStyle>
          <a:p>
            <a:pPr/>
            <a:r>
              <a:t>And we want ALL of CDM+ to power your good work in the world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New Clients"/>
          <p:cNvSpPr txBox="1"/>
          <p:nvPr>
            <p:ph type="body" sz="half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New Clients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CDM+ Pricing: New Clients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CDM+ Pricing: New Clients</a:t>
            </a:r>
          </a:p>
        </p:txBody>
      </p:sp>
      <p:graphicFrame>
        <p:nvGraphicFramePr>
          <p:cNvPr id="190" name="Table"/>
          <p:cNvGraphicFramePr/>
          <p:nvPr/>
        </p:nvGraphicFramePr>
        <p:xfrm>
          <a:off x="1357289" y="3302476"/>
          <a:ext cx="21682122" cy="4771768"/>
        </p:xfrm>
        <a:graphic xmlns:a="http://schemas.openxmlformats.org/drawingml/2006/main">
          <a:graphicData uri="http://schemas.openxmlformats.org/drawingml/2006/table">
            <a:tbl>
              <a:tblPr firstCol="0" firstRow="1" lastCol="0" lastRow="0" bandCol="0" bandRow="0" rtl="0">
                <a:tableStyleId>{2708684C-4D16-4618-839F-0558EEFCDFE6}</a:tableStyleId>
              </a:tblPr>
              <a:tblGrid>
                <a:gridCol w="5417355"/>
                <a:gridCol w="5417355"/>
                <a:gridCol w="5417355"/>
                <a:gridCol w="5417355"/>
              </a:tblGrid>
              <a:tr h="1586355">
                <a:tc>
                  <a:txBody>
                    <a:bodyPr/>
                    <a:lstStyle/>
                    <a:p>
                      <a:pPr defTabSz="914400">
                        <a:tabLst>
                          <a:tab pos="1663700" algn="l"/>
                        </a:tabLst>
                        <a:defRPr b="0"/>
                      </a:pPr>
                      <a:r>
                        <a:rPr b="1" sz="3200"/>
                        <a:t>Core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6C6C6C"/>
                      </a:solidFill>
                      <a:miter lim="400000"/>
                    </a:lnL>
                  </a:tcPr>
                </a:tc>
                <a:tc>
                  <a:txBody>
                    <a:bodyPr/>
                    <a:lstStyle/>
                    <a:p>
                      <a:pPr defTabSz="914400">
                        <a:tabLst>
                          <a:tab pos="1663700" algn="l"/>
                        </a:tabLst>
                        <a:defRPr b="0"/>
                      </a:pPr>
                      <a:r>
                        <a:rPr b="1" sz="3200"/>
                        <a:t>Choice</a:t>
                      </a:r>
                    </a:p>
                  </a:txBody>
                  <a:tcPr marL="50800" marR="50800" marT="50800" marB="50800" anchor="ctr" anchorCtr="0" horzOverflow="overflow"/>
                </a:tc>
                <a:tc>
                  <a:txBody>
                    <a:bodyPr/>
                    <a:lstStyle/>
                    <a:p>
                      <a:pPr defTabSz="914400">
                        <a:tabLst>
                          <a:tab pos="1663700" algn="l"/>
                        </a:tabLst>
                        <a:defRPr b="0"/>
                      </a:pPr>
                      <a:r>
                        <a:rPr b="1" sz="3200"/>
                        <a:t>Complete</a:t>
                      </a:r>
                    </a:p>
                  </a:txBody>
                  <a:tcPr marL="50800" marR="50800" marT="50800" marB="50800" anchor="ctr" anchorCtr="0" horzOverflow="overflow"/>
                </a:tc>
                <a:tc>
                  <a:txBody>
                    <a:bodyPr/>
                    <a:lstStyle/>
                    <a:p>
                      <a:pPr defTabSz="914400">
                        <a:tabLst>
                          <a:tab pos="1663700" algn="l"/>
                        </a:tabLst>
                        <a:defRPr b="0"/>
                      </a:pPr>
                      <a:r>
                        <a:rPr b="1" sz="3200"/>
                        <a:t>Grow</a:t>
                      </a:r>
                    </a:p>
                  </a:txBody>
                  <a:tcPr marL="50800" marR="50800" marT="50800" marB="50800" anchor="ctr" anchorCtr="0" horzOverflow="overflow">
                    <a:lnR w="12700">
                      <a:solidFill>
                        <a:srgbClr val="6C6C6C"/>
                      </a:solidFill>
                      <a:miter lim="400000"/>
                    </a:lnR>
                  </a:tcPr>
                </a:tc>
              </a:tr>
              <a:tr h="1586355">
                <a:tc>
                  <a:txBody>
                    <a:bodyPr/>
                    <a:lstStyle/>
                    <a:p>
                      <a:pPr defTabSz="914400"/>
                      <a:r>
                        <a:rPr sz="3200"/>
                        <a:t>$100/month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6C6C6C"/>
                      </a:solidFill>
                      <a:miter lim="400000"/>
                    </a:lnL>
                  </a:tcPr>
                </a:tc>
                <a:tc>
                  <a:txBody>
                    <a:bodyPr/>
                    <a:lstStyle/>
                    <a:p>
                      <a:pPr defTabSz="914400"/>
                      <a:r>
                        <a:rPr sz="3200"/>
                        <a:t>$50 month
+ $25/additional program</a:t>
                      </a:r>
                    </a:p>
                  </a:txBody>
                  <a:tcPr marL="50800" marR="50800" marT="50800" marB="50800" anchor="ctr" anchorCtr="0" horzOverflow="overflow"/>
                </a:tc>
                <a:tc>
                  <a:txBody>
                    <a:bodyPr/>
                    <a:lstStyle/>
                    <a:p>
                      <a:pPr defTabSz="914400"/>
                      <a:r>
                        <a:rPr sz="3200"/>
                        <a:t>$175/month</a:t>
                      </a:r>
                    </a:p>
                  </a:txBody>
                  <a:tcPr marL="50800" marR="50800" marT="50800" marB="50800" anchor="ctr" anchorCtr="0" horzOverflow="overflow"/>
                </a:tc>
                <a:tc>
                  <a:txBody>
                    <a:bodyPr/>
                    <a:lstStyle/>
                    <a:p>
                      <a:pPr defTabSz="914400"/>
                      <a:r>
                        <a:rPr sz="3200"/>
                        <a:t>$50/month</a:t>
                      </a:r>
                    </a:p>
                  </a:txBody>
                  <a:tcPr marL="50800" marR="50800" marT="50800" marB="50800" anchor="ctr" anchorCtr="0" horzOverflow="overflow">
                    <a:lnR w="12700">
                      <a:solidFill>
                        <a:srgbClr val="6C6C6C"/>
                      </a:solidFill>
                      <a:miter lim="400000"/>
                    </a:lnR>
                  </a:tcPr>
                </a:tc>
              </a:tr>
              <a:tr h="1586355">
                <a:tc>
                  <a:txBody>
                    <a:bodyPr/>
                    <a:lstStyle/>
                    <a:p>
                      <a:pPr defTabSz="914400"/>
                      <a:r>
                        <a:rPr sz="3200"/>
                        <a:t>Membership, Contributions, Accounting &amp; Payroll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6C6C6C"/>
                      </a:solidFill>
                      <a:miter lim="400000"/>
                    </a:lnL>
                    <a:lnB w="12700">
                      <a:solidFill>
                        <a:srgbClr val="6C6C6C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defTabSz="914400"/>
                      <a:r>
                        <a:rPr sz="3200"/>
                        <a:t>Mix and match</a:t>
                      </a:r>
                    </a:p>
                  </a:txBody>
                  <a:tcPr marL="50800" marR="50800" marT="50800" marB="50800" anchor="ctr" anchorCtr="0" horzOverflow="overflow">
                    <a:lnB w="12700">
                      <a:solidFill>
                        <a:srgbClr val="6C6C6C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defTabSz="914400"/>
                      <a:r>
                        <a:rPr sz="3200"/>
                        <a:t>All</a:t>
                      </a:r>
                    </a:p>
                  </a:txBody>
                  <a:tcPr marL="50800" marR="50800" marT="50800" marB="50800" anchor="ctr" anchorCtr="0" horzOverflow="overflow">
                    <a:lnB w="12700">
                      <a:solidFill>
                        <a:srgbClr val="6C6C6C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defTabSz="914400"/>
                      <a:r>
                        <a:rPr sz="3200"/>
                        <a:t>Membership, Contributions, Accounting &amp; Payroll</a:t>
                      </a:r>
                    </a:p>
                  </a:txBody>
                  <a:tcPr marL="50800" marR="50800" marT="50800" marB="50800" anchor="ctr" anchorCtr="0" horzOverflow="overflow">
                    <a:lnR w="12700">
                      <a:solidFill>
                        <a:srgbClr val="6C6C6C"/>
                      </a:solidFill>
                      <a:miter lim="400000"/>
                    </a:lnR>
                    <a:lnB w="12700">
                      <a:solidFill>
                        <a:srgbClr val="6C6C6C"/>
                      </a:solidFill>
                      <a:miter lim="400000"/>
                    </a:lnB>
                  </a:tcPr>
                </a:tc>
              </a:tr>
            </a:tbl>
          </a:graphicData>
        </a:graphic>
      </p:graphicFrame>
      <p:grpSp>
        <p:nvGrpSpPr>
          <p:cNvPr id="193" name="Group"/>
          <p:cNvGrpSpPr/>
          <p:nvPr/>
        </p:nvGrpSpPr>
        <p:grpSpPr>
          <a:xfrm>
            <a:off x="1357289" y="8066799"/>
            <a:ext cx="21669422" cy="4412806"/>
            <a:chOff x="25400" y="25400"/>
            <a:chExt cx="21669421" cy="4412805"/>
          </a:xfrm>
        </p:grpSpPr>
        <p:sp>
          <p:nvSpPr>
            <p:cNvPr id="191" name="* Can increase to 75 givers, 100 individuals for $75/month"/>
            <p:cNvSpPr txBox="1"/>
            <p:nvPr/>
          </p:nvSpPr>
          <p:spPr>
            <a:xfrm>
              <a:off x="33946" y="3976840"/>
              <a:ext cx="7979360" cy="461366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 algn="l"/>
            </a:lstStyle>
            <a:p>
              <a:pPr/>
              <a:r>
                <a:t>* Can increase to 75 givers, 100 individuals for $75/month</a:t>
              </a:r>
            </a:p>
          </p:txBody>
        </p:sp>
        <p:graphicFrame>
          <p:nvGraphicFramePr>
            <p:cNvPr id="192" name="Table"/>
            <p:cNvGraphicFramePr/>
            <p:nvPr/>
          </p:nvGraphicFramePr>
          <p:xfrm>
            <a:off x="25400" y="25400"/>
            <a:ext cx="21669422" cy="2844420"/>
          </p:xfrm>
          <a:graphic xmlns:a="http://schemas.openxmlformats.org/drawingml/2006/main">
            <a:graphicData uri="http://schemas.openxmlformats.org/drawingml/2006/table">
              <a:tbl>
                <a:tblPr firstCol="0" firstRow="0" lastCol="0" lastRow="0" bandCol="0" bandRow="0" rtl="0">
                  <a:tableStyleId>{2708684C-4D16-4618-839F-0558EEFCDFE6}</a:tableStyleId>
                </a:tblPr>
                <a:tblGrid>
                  <a:gridCol w="5417355"/>
                  <a:gridCol w="5417355"/>
                  <a:gridCol w="5417355"/>
                  <a:gridCol w="5417355"/>
                </a:tblGrid>
                <a:tr h="1422209">
                  <a:tc>
                    <a:txBody>
                      <a:bodyPr/>
                      <a:lstStyle/>
                      <a:p>
                        <a:pPr defTabSz="914400">
                          <a:defRPr sz="1800"/>
                        </a:pPr>
                        <a:r>
                          <a:rPr sz="3200"/>
                          <a:t>Unlimited Givers</a:t>
                        </a:r>
                      </a:p>
                    </a:txBody>
                    <a:tcPr marL="50800" marR="50800" marT="50800" marB="50800" anchor="ctr" anchorCtr="0" horzOverflow="overflow">
                      <a:lnL w="12700">
                        <a:solidFill>
                          <a:srgbClr val="6C6C6C"/>
                        </a:solidFill>
                        <a:miter lim="400000"/>
                      </a:lnL>
                      <a:lnT w="12700">
                        <a:solidFill>
                          <a:srgbClr val="6C6C6C"/>
                        </a:solidFill>
                        <a:miter lim="400000"/>
                      </a:lnT>
                    </a:tcPr>
                  </a:tc>
                  <a:tc>
                    <a:txBody>
                      <a:bodyPr/>
                      <a:lstStyle/>
                      <a:p>
                        <a:pPr defTabSz="914400">
                          <a:defRPr sz="1800"/>
                        </a:pPr>
                        <a:r>
                          <a:rPr sz="3200"/>
                          <a:t>Unlimited Givers</a:t>
                        </a:r>
                      </a:p>
                    </a:txBody>
                    <a:tcPr marL="50800" marR="50800" marT="50800" marB="50800" anchor="ctr" anchorCtr="0" horzOverflow="overflow">
                      <a:lnT w="12700">
                        <a:solidFill>
                          <a:srgbClr val="6C6C6C"/>
                        </a:solidFill>
                        <a:miter lim="400000"/>
                      </a:lnT>
                    </a:tcPr>
                  </a:tc>
                  <a:tc>
                    <a:txBody>
                      <a:bodyPr/>
                      <a:lstStyle/>
                      <a:p>
                        <a:pPr defTabSz="914400">
                          <a:defRPr sz="1800"/>
                        </a:pPr>
                        <a:r>
                          <a:rPr sz="3200"/>
                          <a:t>Unlimited Givers</a:t>
                        </a:r>
                      </a:p>
                    </a:txBody>
                    <a:tcPr marL="50800" marR="50800" marT="50800" marB="50800" anchor="ctr" anchorCtr="0" horzOverflow="overflow">
                      <a:lnT w="12700">
                        <a:solidFill>
                          <a:srgbClr val="6C6C6C"/>
                        </a:solidFill>
                        <a:miter lim="400000"/>
                      </a:lnT>
                    </a:tcPr>
                  </a:tc>
                  <a:tc>
                    <a:txBody>
                      <a:bodyPr/>
                      <a:lstStyle/>
                      <a:p>
                        <a:pPr defTabSz="914400">
                          <a:defRPr sz="1800"/>
                        </a:pPr>
                        <a:r>
                          <a:rPr sz="3200"/>
                          <a:t>50 Givers*</a:t>
                        </a:r>
                      </a:p>
                    </a:txBody>
                    <a:tcPr marL="50800" marR="50800" marT="50800" marB="50800" anchor="ctr" anchorCtr="0" horzOverflow="overflow">
                      <a:lnR w="12700">
                        <a:solidFill>
                          <a:srgbClr val="6C6C6C"/>
                        </a:solidFill>
                        <a:miter lim="400000"/>
                      </a:lnR>
                      <a:lnT w="12700">
                        <a:solidFill>
                          <a:srgbClr val="6C6C6C"/>
                        </a:solidFill>
                        <a:miter lim="400000"/>
                      </a:lnT>
                    </a:tcPr>
                  </a:tc>
                </a:tr>
                <a:tr h="1422209">
                  <a:tc>
                    <a:txBody>
                      <a:bodyPr/>
                      <a:lstStyle/>
                      <a:p>
                        <a:pPr defTabSz="914400">
                          <a:defRPr sz="1800"/>
                        </a:pPr>
                        <a:r>
                          <a:rPr sz="3200"/>
                          <a:t>Unlimited Individuals</a:t>
                        </a:r>
                      </a:p>
                    </a:txBody>
                    <a:tcPr marL="50800" marR="50800" marT="50800" marB="50800" anchor="ctr" anchorCtr="0" horzOverflow="overflow">
                      <a:lnL w="12700">
                        <a:solidFill>
                          <a:srgbClr val="6C6C6C"/>
                        </a:solidFill>
                        <a:miter lim="400000"/>
                      </a:lnL>
                      <a:lnB w="12700">
                        <a:solidFill>
                          <a:srgbClr val="6C6C6C"/>
                        </a:solidFill>
                        <a:miter lim="400000"/>
                      </a:lnB>
                    </a:tcPr>
                  </a:tc>
                  <a:tc>
                    <a:txBody>
                      <a:bodyPr/>
                      <a:lstStyle/>
                      <a:p>
                        <a:pPr defTabSz="914400">
                          <a:defRPr sz="1800"/>
                        </a:pPr>
                        <a:r>
                          <a:rPr sz="3200"/>
                          <a:t>Unlimited Individuals</a:t>
                        </a:r>
                      </a:p>
                    </a:txBody>
                    <a:tcPr marL="50800" marR="50800" marT="50800" marB="50800" anchor="ctr" anchorCtr="0" horzOverflow="overflow">
                      <a:lnB w="12700">
                        <a:solidFill>
                          <a:srgbClr val="6C6C6C"/>
                        </a:solidFill>
                        <a:miter lim="400000"/>
                      </a:lnB>
                    </a:tcPr>
                  </a:tc>
                  <a:tc>
                    <a:txBody>
                      <a:bodyPr/>
                      <a:lstStyle/>
                      <a:p>
                        <a:pPr defTabSz="914400">
                          <a:defRPr sz="1800"/>
                        </a:pPr>
                        <a:r>
                          <a:rPr sz="3200"/>
                          <a:t>Unlimited Individuals</a:t>
                        </a:r>
                      </a:p>
                    </a:txBody>
                    <a:tcPr marL="50800" marR="50800" marT="50800" marB="50800" anchor="ctr" anchorCtr="0" horzOverflow="overflow">
                      <a:lnB w="12700">
                        <a:solidFill>
                          <a:srgbClr val="6C6C6C"/>
                        </a:solidFill>
                        <a:miter lim="400000"/>
                      </a:lnB>
                    </a:tcPr>
                  </a:tc>
                  <a:tc>
                    <a:txBody>
                      <a:bodyPr/>
                      <a:lstStyle/>
                      <a:p>
                        <a:pPr defTabSz="914400">
                          <a:defRPr sz="1800"/>
                        </a:pPr>
                        <a:r>
                          <a:rPr sz="3200"/>
                          <a:t>75 Individuals*</a:t>
                        </a:r>
                      </a:p>
                    </a:txBody>
                    <a:tcPr marL="50800" marR="50800" marT="50800" marB="50800" anchor="ctr" anchorCtr="0" horzOverflow="overflow">
                      <a:lnR w="12700">
                        <a:solidFill>
                          <a:srgbClr val="6C6C6C"/>
                        </a:solidFill>
                        <a:miter lim="400000"/>
                      </a:lnR>
                      <a:lnB w="12700">
                        <a:solidFill>
                          <a:srgbClr val="6C6C6C"/>
                        </a:solidFill>
                        <a:miter lim="400000"/>
                      </a:lnB>
                    </a:tcPr>
                  </a:tc>
                </a:tr>
              </a:tbl>
            </a:graphicData>
          </a:graphic>
        </p:graphicFrame>
      </p:grp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16" presetID="23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800" fill="hold"/>
                                        <p:tgtEl>
                                          <p:spTgt spid="1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800" fill="hold"/>
                                        <p:tgtEl>
                                          <p:spTgt spid="1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Class="entr" nodeType="clickEffect" presetSubtype="4" presetID="2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2" fill="hold"/>
                                        <p:tgtEl>
                                          <p:spTgt spid="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190" grpId="1"/>
      <p:bldP build="whole" bldLvl="1" animBg="1" rev="0" advAuto="0" spid="193" grpId="2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Standard Features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Standard Features</a:t>
            </a:r>
          </a:p>
        </p:txBody>
      </p:sp>
      <p:sp>
        <p:nvSpPr>
          <p:cNvPr id="196" name="Included in all plans"/>
          <p:cNvSpPr txBox="1"/>
          <p:nvPr>
            <p:ph type="body" idx="21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r>
              <a:t>Included in all plans</a:t>
            </a:r>
          </a:p>
        </p:txBody>
      </p:sp>
      <p:sp>
        <p:nvSpPr>
          <p:cNvPr id="197" name="Data Hosting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Data Hosting</a:t>
            </a:r>
          </a:p>
          <a:p>
            <a:pPr/>
            <a:r>
              <a:t>Engage (including merchant account)</a:t>
            </a:r>
          </a:p>
          <a:p>
            <a:pPr/>
            <a:r>
              <a:t>Online Giving, Payroll Direct Deposit</a:t>
            </a:r>
          </a:p>
          <a:p>
            <a:pPr/>
            <a:r>
              <a:t>Mobile</a:t>
            </a:r>
          </a:p>
          <a:p>
            <a:pPr/>
            <a:r>
              <a:t>Email and Phone support</a:t>
            </a:r>
          </a:p>
          <a:p>
            <a:pPr/>
            <a:r>
              <a:t>Updates</a:t>
            </a:r>
          </a:p>
          <a:p>
            <a:pPr/>
            <a:r>
              <a:t>Complimentary new user/staff training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cdmplus.com/pricing"/>
          <p:cNvSpPr txBox="1"/>
          <p:nvPr>
            <p:ph type="body" sz="half" idx="1"/>
          </p:nvPr>
        </p:nvSpPr>
        <p:spPr>
          <a:prstGeom prst="rect">
            <a:avLst/>
          </a:prstGeom>
        </p:spPr>
        <p:txBody>
          <a:bodyPr/>
          <a:lstStyle>
            <a:lvl1pPr>
              <a:defRPr u="sng">
                <a:hlinkClick r:id="rId2" invalidUrl="" action="" tgtFrame="" tooltip="" history="1" highlightClick="0" endSnd="0"/>
              </a:defRPr>
            </a:lvl1pPr>
          </a:lstStyle>
          <a:p>
            <a:pPr>
              <a:defRPr u="none"/>
            </a:pPr>
            <a:r>
              <a:rPr u="sng">
                <a:hlinkClick r:id="rId2" invalidUrl="" action="" tgtFrame="" tooltip="" history="1" highlightClick="0" endSnd="0"/>
              </a:rPr>
              <a:t>cdmplus.com/pricing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Current Clients"/>
          <p:cNvSpPr txBox="1"/>
          <p:nvPr>
            <p:ph type="body" sz="half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Current Clients 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Changes Affecting Everyone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Changes Affecting Everyone</a:t>
            </a:r>
          </a:p>
        </p:txBody>
      </p:sp>
      <p:sp>
        <p:nvSpPr>
          <p:cNvPr id="204" name="Slide Subtitle"/>
          <p:cNvSpPr txBox="1"/>
          <p:nvPr>
            <p:ph type="body" idx="21"/>
          </p:nvPr>
        </p:nvSpPr>
        <p:spPr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205" name="Payroll is bundled with Accounting—no more $5/month charge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Payroll is bundled with Accounting—no more $5/month charge</a:t>
            </a:r>
          </a:p>
          <a:p>
            <a:pPr/>
            <a:r>
              <a:t>Active enrollment in a plan is required to calculate payroll and generate tax forms (same as before). Any plan meets this requirement</a:t>
            </a:r>
          </a:p>
          <a:p>
            <a:pPr/>
            <a:r>
              <a:t>Engage Standard/Payroll/Complete (announced September 2020) have been merged into a single Engage product</a:t>
            </a:r>
          </a:p>
          <a:p>
            <a:pPr/>
            <a:r>
              <a:t>User licenses are $5/month for all plans</a:t>
            </a:r>
          </a:p>
          <a:p>
            <a:pPr/>
            <a:r>
              <a:t>Additional organizations are $15/month for all plans (max $30/parent organization)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" name="Additional Organizations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Additional Organizations</a:t>
            </a:r>
          </a:p>
        </p:txBody>
      </p:sp>
      <p:sp>
        <p:nvSpPr>
          <p:cNvPr id="208" name="Slide Subtitle"/>
          <p:cNvSpPr txBox="1"/>
          <p:nvPr>
            <p:ph type="body" idx="21"/>
          </p:nvPr>
        </p:nvSpPr>
        <p:spPr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209" name="Replaces Shared Hosting and Engage Complete (Additional Account)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Replaces Shared Hosting and Engage Complete (Additional Account)</a:t>
            </a:r>
          </a:p>
          <a:p>
            <a:pPr/>
            <a:r>
              <a:t>Used for discrete organizations—separate FEIN/501(c)(3) that share administrative staff. Examples:</a:t>
            </a:r>
          </a:p>
          <a:p>
            <a:pPr lvl="1"/>
            <a:r>
              <a:t>A cluster of churches that share administrative staff</a:t>
            </a:r>
          </a:p>
          <a:p>
            <a:pPr lvl="1"/>
            <a:r>
              <a:t>A church with attached childcare that has its own FEIN</a:t>
            </a:r>
          </a:p>
          <a:p>
            <a:pPr lvl="1"/>
            <a:r>
              <a:t>An organization whose staff administer a separate foundation or ministry with their own FEIN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" name="Navigating New Pricing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Navigating New Pricing</a:t>
            </a:r>
          </a:p>
        </p:txBody>
      </p:sp>
      <p:sp>
        <p:nvSpPr>
          <p:cNvPr id="212" name="Slide Subtitle"/>
          <p:cNvSpPr txBox="1"/>
          <p:nvPr>
            <p:ph type="body" idx="21"/>
          </p:nvPr>
        </p:nvSpPr>
        <p:spPr>
          <a:xfrm>
            <a:off x="1206500" y="2355185"/>
            <a:ext cx="21971000" cy="93478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213" name="Factor to consider: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Factor to consider:</a:t>
            </a:r>
          </a:p>
          <a:p>
            <a:pPr lvl="1"/>
            <a:r>
              <a:t>SAAS vs. Traditional</a:t>
            </a:r>
          </a:p>
          <a:p>
            <a:pPr lvl="1"/>
            <a:r>
              <a:t>Previous Plans</a:t>
            </a:r>
          </a:p>
          <a:p>
            <a:pPr lvl="1"/>
            <a:r>
              <a:t>Previous Renewal Terms</a:t>
            </a:r>
          </a:p>
          <a:p>
            <a:pPr/>
            <a:r>
              <a:t>What do you need?</a:t>
            </a:r>
          </a:p>
          <a:p>
            <a:pPr/>
            <a:r>
              <a:t>See the email we sent last week for specific details</a:t>
            </a:r>
          </a:p>
          <a:p>
            <a:pPr/>
            <a:r>
              <a:t>Contact sales@cdmplus.com 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SAAS vs. Traditional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SAAS vs. Traditional</a:t>
            </a:r>
          </a:p>
        </p:txBody>
      </p:sp>
      <p:sp>
        <p:nvSpPr>
          <p:cNvPr id="216" name="SAAS"/>
          <p:cNvSpPr txBox="1"/>
          <p:nvPr>
            <p:ph type="body" idx="21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r>
              <a:t>SAAS</a:t>
            </a:r>
          </a:p>
        </p:txBody>
      </p:sp>
      <p:sp>
        <p:nvSpPr>
          <p:cNvPr id="217" name="Software as a Service (SAAS) is how we’ve sold CDM+ since 2015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Software as a Service (SAAS) is how we’ve sold CDM+ since 2015</a:t>
            </a:r>
          </a:p>
          <a:p>
            <a:pPr/>
            <a:r>
              <a:t>No up-front cost; software cost is bundled into ongoing fee</a:t>
            </a:r>
          </a:p>
          <a:p>
            <a:pPr/>
            <a:r>
              <a:t>SAAS examples:</a:t>
            </a:r>
          </a:p>
          <a:p>
            <a:pPr lvl="1"/>
            <a:r>
              <a:t>Adobe Creative Suite</a:t>
            </a:r>
          </a:p>
          <a:p>
            <a:pPr lvl="1"/>
            <a:r>
              <a:t>Microsoft Office 365</a:t>
            </a:r>
          </a:p>
          <a:p>
            <a:pPr lvl="1"/>
            <a:r>
              <a:t>G Suite</a:t>
            </a:r>
          </a:p>
          <a:p>
            <a:pPr lvl="1"/>
            <a:r>
              <a:t>Most software licenses used today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Agenda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Agenda</a:t>
            </a:r>
          </a:p>
        </p:txBody>
      </p:sp>
      <p:sp>
        <p:nvSpPr>
          <p:cNvPr id="156" name="Agenda Subtitle"/>
          <p:cNvSpPr txBox="1"/>
          <p:nvPr>
            <p:ph type="body" idx="21"/>
          </p:nvPr>
        </p:nvSpPr>
        <p:spPr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57" name="A look at CDM+ today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A look at CDM+ today</a:t>
            </a:r>
          </a:p>
          <a:p>
            <a:pPr/>
            <a:r>
              <a:t>Explain plans for new and current clients</a:t>
            </a:r>
          </a:p>
          <a:p>
            <a:pPr/>
            <a:r>
              <a:t>Walk through transition for current clients</a:t>
            </a:r>
          </a:p>
          <a:p>
            <a:pPr/>
            <a:r>
              <a:t>Q &amp; A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" name="SAAS vs. Traditional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SAAS vs. Traditional</a:t>
            </a:r>
          </a:p>
        </p:txBody>
      </p:sp>
      <p:sp>
        <p:nvSpPr>
          <p:cNvPr id="220" name="Traditional"/>
          <p:cNvSpPr txBox="1"/>
          <p:nvPr>
            <p:ph type="body" idx="21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r>
              <a:t>Traditional</a:t>
            </a:r>
          </a:p>
        </p:txBody>
      </p:sp>
      <p:sp>
        <p:nvSpPr>
          <p:cNvPr id="221" name="Begin with a costly one-time software purchase (~ $1,000)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Begin with a costly one-time software purchase (~ $1,000)</a:t>
            </a:r>
          </a:p>
          <a:p>
            <a:pPr/>
            <a:r>
              <a:t>Optional services extend that purchase</a:t>
            </a:r>
          </a:p>
          <a:p>
            <a:pPr lvl="1"/>
            <a:r>
              <a:t>Support w/ Updates</a:t>
            </a:r>
          </a:p>
          <a:p>
            <a:pPr lvl="1"/>
            <a:r>
              <a:t>Hosting</a:t>
            </a:r>
          </a:p>
          <a:p>
            <a:pPr lvl="1"/>
            <a:r>
              <a:t>Engage</a:t>
            </a:r>
          </a:p>
          <a:p>
            <a:pPr/>
            <a:r>
              <a:t>Think boxed software on a CD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" name="SAAS vs. Traditional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SAAS vs. Traditional</a:t>
            </a:r>
          </a:p>
        </p:txBody>
      </p:sp>
      <p:sp>
        <p:nvSpPr>
          <p:cNvPr id="224" name="How do I tell?"/>
          <p:cNvSpPr txBox="1"/>
          <p:nvPr>
            <p:ph type="body" idx="21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r>
              <a:t>How do I tell?</a:t>
            </a:r>
          </a:p>
        </p:txBody>
      </p:sp>
      <p:sp>
        <p:nvSpPr>
          <p:cNvPr id="225" name="CDM+ (macOS) or File (Windows)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CDM+ (macOS) or File (Windows)</a:t>
            </a:r>
          </a:p>
          <a:p>
            <a:pPr/>
            <a:r>
              <a:t>About CDM+</a:t>
            </a:r>
          </a:p>
          <a:p>
            <a:pPr/>
            <a:r>
              <a:t>Serialization</a:t>
            </a:r>
          </a:p>
        </p:txBody>
      </p:sp>
      <p:pic>
        <p:nvPicPr>
          <p:cNvPr id="226" name="CDM++License+Model.png" descr="CDM++License+Model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4120868" y="1590699"/>
            <a:ext cx="8795097" cy="8795097"/>
          </a:xfrm>
          <a:prstGeom prst="rect">
            <a:avLst/>
          </a:prstGeom>
          <a:ln w="12700">
            <a:miter lim="400000"/>
          </a:ln>
        </p:spPr>
      </p:pic>
      <p:sp>
        <p:nvSpPr>
          <p:cNvPr id="227" name="https://help.suran.com/sales/latest/traditional-licenses/saas-vs-traditional"/>
          <p:cNvSpPr txBox="1"/>
          <p:nvPr/>
        </p:nvSpPr>
        <p:spPr>
          <a:xfrm>
            <a:off x="818364" y="12065449"/>
            <a:ext cx="10139477" cy="46136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/>
            <a:r>
              <a:t>https://help.suran.com/sales/latest/traditional-licenses/saas-vs-traditional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New Plans and Pricing for…"/>
          <p:cNvSpPr txBox="1"/>
          <p:nvPr>
            <p:ph type="body" sz="half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New Plans and Pricing for</a:t>
            </a:r>
          </a:p>
          <a:p>
            <a:pPr/>
            <a:r>
              <a:t>Current SAAS Clients 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" name="New Pricing for SAAS Clients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New Pricing for SAAS Clients</a:t>
            </a:r>
          </a:p>
        </p:txBody>
      </p:sp>
      <p:sp>
        <p:nvSpPr>
          <p:cNvPr id="232" name="Slide Subtitle"/>
          <p:cNvSpPr txBox="1"/>
          <p:nvPr>
            <p:ph type="body" idx="21"/>
          </p:nvPr>
        </p:nvSpPr>
        <p:spPr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233" name="Moving to current pricing on cdmplus.com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Moving to current pricing on </a:t>
            </a:r>
            <a:r>
              <a:rPr u="sng">
                <a:hlinkClick r:id="rId2" invalidUrl="" action="" tgtFrame="" tooltip="" history="1" highlightClick="0" endSnd="0"/>
              </a:rPr>
              <a:t>cdmplus.com</a:t>
            </a:r>
          </a:p>
          <a:p>
            <a:pPr/>
            <a:r>
              <a:t>Everyone either gains features or saves money</a:t>
            </a:r>
          </a:p>
          <a:p>
            <a:pPr/>
            <a:r>
              <a:t>Additional users are now $5/month instead of $10/month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" name="SAAS Example"/>
          <p:cNvSpPr txBox="1"/>
          <p:nvPr>
            <p:ph type="title"/>
          </p:nvPr>
        </p:nvSpPr>
        <p:spPr>
          <a:xfrm>
            <a:off x="1206500" y="1077359"/>
            <a:ext cx="21971000" cy="1433164"/>
          </a:xfrm>
          <a:prstGeom prst="rect">
            <a:avLst/>
          </a:prstGeom>
        </p:spPr>
        <p:txBody>
          <a:bodyPr/>
          <a:lstStyle/>
          <a:p>
            <a:pPr/>
            <a:r>
              <a:t>SAAS Example</a:t>
            </a:r>
          </a:p>
        </p:txBody>
      </p:sp>
      <p:sp>
        <p:nvSpPr>
          <p:cNvPr id="236" name="Core"/>
          <p:cNvSpPr txBox="1"/>
          <p:nvPr>
            <p:ph type="body" idx="21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r>
              <a:t>Core</a:t>
            </a:r>
          </a:p>
        </p:txBody>
      </p:sp>
      <p:sp>
        <p:nvSpPr>
          <p:cNvPr id="237" name="Membership, Contributions, Accounting &amp; Payroll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Membership, Contributions, Accounting &amp; Payroll</a:t>
            </a:r>
          </a:p>
          <a:p>
            <a:pPr/>
            <a:r>
              <a:t>2020 Price w/o Engage: $80/month</a:t>
            </a:r>
          </a:p>
          <a:p>
            <a:pPr/>
            <a:r>
              <a:t>2020 Price w/ Engage: $125/month</a:t>
            </a:r>
          </a:p>
          <a:p>
            <a:pPr>
              <a:defRPr b="1"/>
            </a:pPr>
            <a:r>
              <a:t>2021 Price (includes Engage): $100/month</a:t>
            </a:r>
          </a:p>
          <a:p>
            <a:pPr/>
            <a:r>
              <a:t>Benefits:</a:t>
            </a:r>
          </a:p>
          <a:p>
            <a:pPr lvl="1"/>
            <a:r>
              <a:t>Full Engage OR Savings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" name="SAAS Example"/>
          <p:cNvSpPr txBox="1"/>
          <p:nvPr>
            <p:ph type="title"/>
          </p:nvPr>
        </p:nvSpPr>
        <p:spPr>
          <a:xfrm>
            <a:off x="1206500" y="1077359"/>
            <a:ext cx="21971000" cy="1433164"/>
          </a:xfrm>
          <a:prstGeom prst="rect">
            <a:avLst/>
          </a:prstGeom>
        </p:spPr>
        <p:txBody>
          <a:bodyPr/>
          <a:lstStyle/>
          <a:p>
            <a:pPr/>
            <a:r>
              <a:t>SAAS Example</a:t>
            </a:r>
          </a:p>
        </p:txBody>
      </p:sp>
      <p:sp>
        <p:nvSpPr>
          <p:cNvPr id="240" name="Single Program"/>
          <p:cNvSpPr txBox="1"/>
          <p:nvPr>
            <p:ph type="body" idx="21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r>
              <a:t>Single Program</a:t>
            </a:r>
          </a:p>
        </p:txBody>
      </p:sp>
      <p:sp>
        <p:nvSpPr>
          <p:cNvPr id="241" name="Accounting &amp; Payroll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Accounting &amp; Payroll</a:t>
            </a:r>
          </a:p>
          <a:p>
            <a:pPr/>
            <a:r>
              <a:t>2020 Price w/o Engage: $40/month</a:t>
            </a:r>
          </a:p>
          <a:p>
            <a:pPr/>
            <a:r>
              <a:t>2020 Price w/ Engage Payroll: $70/month</a:t>
            </a:r>
          </a:p>
          <a:p>
            <a:pPr>
              <a:defRPr b="1"/>
            </a:pPr>
            <a:r>
              <a:t>2021 Price (includes Engage): $50/month</a:t>
            </a:r>
          </a:p>
          <a:p>
            <a:pPr/>
            <a:r>
              <a:t>Gains:</a:t>
            </a:r>
          </a:p>
          <a:p>
            <a:pPr lvl="1"/>
            <a:r>
              <a:t>Full Engage (incl. Engage Billing)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" name="SAAS Example"/>
          <p:cNvSpPr txBox="1"/>
          <p:nvPr>
            <p:ph type="title"/>
          </p:nvPr>
        </p:nvSpPr>
        <p:spPr>
          <a:xfrm>
            <a:off x="1206500" y="1077359"/>
            <a:ext cx="21971000" cy="1433164"/>
          </a:xfrm>
          <a:prstGeom prst="rect">
            <a:avLst/>
          </a:prstGeom>
        </p:spPr>
        <p:txBody>
          <a:bodyPr/>
          <a:lstStyle/>
          <a:p>
            <a:pPr/>
            <a:r>
              <a:t>SAAS Example</a:t>
            </a:r>
          </a:p>
        </p:txBody>
      </p:sp>
      <p:sp>
        <p:nvSpPr>
          <p:cNvPr id="244" name="Complete"/>
          <p:cNvSpPr txBox="1"/>
          <p:nvPr>
            <p:ph type="body" idx="21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r>
              <a:t>Complete</a:t>
            </a:r>
          </a:p>
        </p:txBody>
      </p:sp>
      <p:sp>
        <p:nvSpPr>
          <p:cNvPr id="245" name="Membership, Contributions, Accounting &amp; Payroll, Event Registration, Roommate, Check-In/Check-Out, Engage Complete, 7 users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marL="566927" indent="-566927" defTabSz="2267655">
              <a:spcBef>
                <a:spcPts val="4100"/>
              </a:spcBef>
              <a:defRPr sz="4464"/>
            </a:pPr>
            <a:r>
              <a:t>Membership, Contributions, Accounting &amp; Payroll, Event Registration, Roommate, Check-In/Check-Out, Engage Complete, 7 users</a:t>
            </a:r>
          </a:p>
          <a:p>
            <a:pPr marL="566927" indent="-566927" defTabSz="2267655">
              <a:spcBef>
                <a:spcPts val="4100"/>
              </a:spcBef>
              <a:defRPr sz="4464"/>
            </a:pPr>
            <a:r>
              <a:t>2020 Price: $240/month</a:t>
            </a:r>
          </a:p>
          <a:p>
            <a:pPr marL="566927" indent="-566927" defTabSz="2267655">
              <a:spcBef>
                <a:spcPts val="4100"/>
              </a:spcBef>
              <a:defRPr b="1" sz="4464"/>
            </a:pPr>
            <a:r>
              <a:t>2021 Price: $175/month</a:t>
            </a:r>
          </a:p>
          <a:p>
            <a:pPr marL="566927" indent="-566927" defTabSz="2267655">
              <a:spcBef>
                <a:spcPts val="4100"/>
              </a:spcBef>
              <a:defRPr sz="4464"/>
            </a:pPr>
            <a:r>
              <a:t>Gains:</a:t>
            </a:r>
          </a:p>
          <a:p>
            <a:pPr lvl="1" marL="1133855" indent="-566927" defTabSz="2267655">
              <a:spcBef>
                <a:spcPts val="4100"/>
              </a:spcBef>
              <a:defRPr sz="4464"/>
            </a:pPr>
            <a:r>
              <a:t>Unlimited users</a:t>
            </a:r>
          </a:p>
          <a:p>
            <a:pPr lvl="1" marL="1133855" indent="-566927" defTabSz="2267655">
              <a:spcBef>
                <a:spcPts val="4100"/>
              </a:spcBef>
              <a:defRPr sz="4464"/>
            </a:pPr>
            <a:r>
              <a:t>Sales Orders &amp; Regional</a:t>
            </a:r>
          </a:p>
          <a:p>
            <a:pPr lvl="1" marL="1133855" indent="-566927" defTabSz="2267655">
              <a:spcBef>
                <a:spcPts val="4100"/>
              </a:spcBef>
              <a:defRPr sz="4464"/>
            </a:pPr>
            <a:r>
              <a:t>Savings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" name="Timing"/>
          <p:cNvSpPr txBox="1"/>
          <p:nvPr>
            <p:ph type="title"/>
          </p:nvPr>
        </p:nvSpPr>
        <p:spPr>
          <a:xfrm>
            <a:off x="1206500" y="1077359"/>
            <a:ext cx="21971000" cy="1433164"/>
          </a:xfrm>
          <a:prstGeom prst="rect">
            <a:avLst/>
          </a:prstGeom>
        </p:spPr>
        <p:txBody>
          <a:bodyPr/>
          <a:lstStyle/>
          <a:p>
            <a:pPr/>
            <a:r>
              <a:t>Timing</a:t>
            </a:r>
          </a:p>
        </p:txBody>
      </p:sp>
      <p:sp>
        <p:nvSpPr>
          <p:cNvPr id="248" name="Slide Subtitle"/>
          <p:cNvSpPr txBox="1"/>
          <p:nvPr>
            <p:ph type="body" idx="21"/>
          </p:nvPr>
        </p:nvSpPr>
        <p:spPr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249" name="SAAS rates are locked in for 2 years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SAAS rates are locked in for 2 years</a:t>
            </a:r>
          </a:p>
          <a:p>
            <a:pPr/>
            <a:r>
              <a:t>Anyone who purchased March 2019 or earlier will see new rates beginning April 2021</a:t>
            </a:r>
          </a:p>
          <a:p>
            <a:pPr/>
            <a:r>
              <a:t>Otherwise your rate will increase 25 months after purchase</a:t>
            </a:r>
          </a:p>
          <a:p>
            <a:pPr/>
            <a:r>
              <a:t>See the plan announcement email or contact </a:t>
            </a:r>
            <a:r>
              <a:rPr u="sng">
                <a:hlinkClick r:id="rId2" invalidUrl="" action="" tgtFrame="" tooltip="" history="1" highlightClick="0" endSnd="0"/>
              </a:rPr>
              <a:t>sales@cdmplus.com</a:t>
            </a:r>
          </a:p>
          <a:p>
            <a:pPr/>
            <a:r>
              <a:t>Even if your price change is delayed, you still get new features </a:t>
            </a:r>
            <a:r>
              <a:rPr b="1"/>
              <a:t>TODAY!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" name="SAAS Benefits: Engage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SAAS Benefits: Engage</a:t>
            </a:r>
          </a:p>
        </p:txBody>
      </p:sp>
      <p:sp>
        <p:nvSpPr>
          <p:cNvPr id="252" name="Slide Subtitle"/>
          <p:cNvSpPr txBox="1"/>
          <p:nvPr>
            <p:ph type="body" idx="21"/>
          </p:nvPr>
        </p:nvSpPr>
        <p:spPr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253" name="If you haven’t setup Engage you can do so now at no additional cost!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If you haven’t setup Engage you can do so now at no additional cost!</a:t>
            </a:r>
          </a:p>
          <a:p>
            <a:pPr/>
            <a:r>
              <a:t>If you already have some Engage, you now have all of it</a:t>
            </a:r>
          </a:p>
          <a:p>
            <a:pPr/>
            <a:r>
              <a:t>If you already had all Engage, enjoy the cost savings!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5" name="SAAS Benefits: Engage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SAAS Benefits: Engage</a:t>
            </a:r>
          </a:p>
        </p:txBody>
      </p:sp>
      <p:sp>
        <p:nvSpPr>
          <p:cNvPr id="256" name="Slide Subtitle"/>
          <p:cNvSpPr txBox="1"/>
          <p:nvPr>
            <p:ph type="body" idx="21"/>
          </p:nvPr>
        </p:nvSpPr>
        <p:spPr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257" name="Integrated online giving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Integrated online giving</a:t>
            </a:r>
          </a:p>
          <a:p>
            <a:pPr/>
            <a:r>
              <a:t>Online directories</a:t>
            </a:r>
          </a:p>
          <a:p>
            <a:pPr/>
            <a:r>
              <a:t>Payroll Direct Deposit</a:t>
            </a:r>
          </a:p>
          <a:p>
            <a:pPr/>
            <a:r>
              <a:t>And more</a:t>
            </a:r>
          </a:p>
          <a:p>
            <a:pPr/>
            <a:r>
              <a:t>Contact sales@cdmplus.com to get started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Online Resources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Online Resources</a:t>
            </a:r>
          </a:p>
        </p:txBody>
      </p:sp>
      <p:sp>
        <p:nvSpPr>
          <p:cNvPr id="160" name="Slide Subtitle"/>
          <p:cNvSpPr txBox="1"/>
          <p:nvPr>
            <p:ph type="body" idx="21"/>
          </p:nvPr>
        </p:nvSpPr>
        <p:spPr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61" name="cdmplus.com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rPr u="sng">
                <a:hlinkClick r:id="rId2" invalidUrl="" action="" tgtFrame="" tooltip="" history="1" highlightClick="0" endSnd="0"/>
              </a:rPr>
              <a:t>cdmplus.com</a:t>
            </a:r>
          </a:p>
          <a:p>
            <a:pPr lvl="1"/>
            <a:r>
              <a:t>Brand new site</a:t>
            </a:r>
          </a:p>
          <a:p>
            <a:pPr lvl="1"/>
            <a:r>
              <a:t>Launched Monday 3/15</a:t>
            </a:r>
          </a:p>
          <a:p>
            <a:pPr/>
            <a:r>
              <a:rPr u="sng">
                <a:hlinkClick r:id="rId3" invalidUrl="" action="" tgtFrame="" tooltip="" history="1" highlightClick="0" endSnd="0"/>
              </a:rPr>
              <a:t>help.suran.com</a:t>
            </a:r>
          </a:p>
          <a:p>
            <a:pPr lvl="1"/>
            <a:r>
              <a:t>New CDM+ Sales Area</a:t>
            </a:r>
          </a:p>
          <a:p>
            <a:pPr lvl="1"/>
            <a:r>
              <a:t>Full details on what we’ll cover today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9" name="New Plans and Pricing for…"/>
          <p:cNvSpPr txBox="1"/>
          <p:nvPr>
            <p:ph type="body" sz="half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New Plans and Pricing for</a:t>
            </a:r>
          </a:p>
          <a:p>
            <a:pPr/>
            <a:r>
              <a:t>Current Traditional Clients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" name="Previous Options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Previous Options</a:t>
            </a:r>
          </a:p>
        </p:txBody>
      </p:sp>
      <p:sp>
        <p:nvSpPr>
          <p:cNvPr id="262" name="Can be mixed/matched"/>
          <p:cNvSpPr txBox="1"/>
          <p:nvPr>
            <p:ph type="body" idx="21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r>
              <a:t>Can be mixed/matched</a:t>
            </a:r>
          </a:p>
        </p:txBody>
      </p:sp>
      <p:sp>
        <p:nvSpPr>
          <p:cNvPr id="263" name="Premier Support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Premier Support</a:t>
            </a:r>
          </a:p>
          <a:p>
            <a:pPr/>
            <a:r>
              <a:t>Data Hosting</a:t>
            </a:r>
          </a:p>
          <a:p>
            <a:pPr/>
            <a:r>
              <a:t>Engage (Standard/Payroll/Complete)</a:t>
            </a:r>
          </a:p>
          <a:p>
            <a:pPr/>
            <a:r>
              <a:t>Payroll Support</a:t>
            </a:r>
          </a:p>
          <a:p>
            <a:pPr/>
            <a:r>
              <a:t>Shared Hosting</a:t>
            </a:r>
          </a:p>
          <a:p>
            <a:pPr/>
            <a:r>
              <a:t>Additional program: $400</a:t>
            </a:r>
          </a:p>
          <a:p>
            <a:pPr/>
            <a:r>
              <a:t>Additional users: Varies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5" name="New Plans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New Plans</a:t>
            </a:r>
          </a:p>
        </p:txBody>
      </p:sp>
      <p:sp>
        <p:nvSpPr>
          <p:cNvPr id="266" name="Inclusive, single price"/>
          <p:cNvSpPr txBox="1"/>
          <p:nvPr>
            <p:ph type="body" idx="21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r>
              <a:t>Inclusive, single price</a:t>
            </a:r>
          </a:p>
        </p:txBody>
      </p:sp>
      <p:sp>
        <p:nvSpPr>
          <p:cNvPr id="267" name="Cloud (same as Choice/Core, just cheaper)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Cloud (same as Choice/Core, just cheaper)</a:t>
            </a:r>
          </a:p>
          <a:p>
            <a:pPr/>
            <a:r>
              <a:t>Budget</a:t>
            </a:r>
          </a:p>
          <a:p>
            <a:pPr/>
            <a:r>
              <a:t>Basic</a:t>
            </a:r>
          </a:p>
          <a:p>
            <a:pPr/>
            <a:r>
              <a:t>Additional program: $200</a:t>
            </a:r>
          </a:p>
          <a:p>
            <a:pPr/>
            <a:r>
              <a:t>Additional users: $5/month</a:t>
            </a:r>
          </a:p>
          <a:p>
            <a:pPr/>
            <a:r>
              <a:t>Everyone either gains features or saves money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9" name="New Plans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New Plans</a:t>
            </a:r>
          </a:p>
        </p:txBody>
      </p:sp>
      <p:graphicFrame>
        <p:nvGraphicFramePr>
          <p:cNvPr id="270" name="Table"/>
          <p:cNvGraphicFramePr/>
          <p:nvPr/>
        </p:nvGraphicFramePr>
        <p:xfrm>
          <a:off x="2293666" y="3281704"/>
          <a:ext cx="21892167" cy="7669598"/>
        </p:xfrm>
        <a:graphic xmlns:a="http://schemas.openxmlformats.org/drawingml/2006/main">
          <a:graphicData uri="http://schemas.openxmlformats.org/drawingml/2006/table">
            <a:tbl>
              <a:tblPr firstCol="1" firstRow="1" lastCol="0" lastRow="0" bandCol="0" bandRow="0" rtl="0">
                <a:tableStyleId>{4C3C2611-4C71-4FC5-86AE-919BDF0F9419}</a:tableStyleId>
              </a:tblPr>
              <a:tblGrid>
                <a:gridCol w="6339475"/>
                <a:gridCol w="4600258"/>
                <a:gridCol w="4234737"/>
                <a:gridCol w="4622197"/>
              </a:tblGrid>
              <a:tr h="957112">
                <a:tc>
                  <a:txBody>
                    <a:bodyPr/>
                    <a:lstStyle/>
                    <a:p>
                      <a:pPr defTabSz="914400">
                        <a:tabLst>
                          <a:tab pos="1663700" algn="l"/>
                        </a:tabLst>
                        <a:defRPr sz="3200"/>
                      </a:pPr>
                    </a:p>
                  </a:txBody>
                  <a:tcPr marL="50800" marR="50800" marT="50800" marB="50800" anchor="ctr" anchorCtr="0" horzOverflow="overflow"/>
                </a:tc>
                <a:tc>
                  <a:txBody>
                    <a:bodyPr/>
                    <a:lstStyle/>
                    <a:p>
                      <a:pPr defTabSz="914400">
                        <a:tabLst>
                          <a:tab pos="1663700" algn="l"/>
                        </a:tabLst>
                        <a:defRPr b="0"/>
                      </a:pPr>
                      <a:r>
                        <a:rPr b="1" sz="3200"/>
                        <a:t>Basic</a:t>
                      </a:r>
                    </a:p>
                  </a:txBody>
                  <a:tcPr marL="50800" marR="50800" marT="50800" marB="50800" anchor="ctr" anchorCtr="0" horzOverflow="overflow"/>
                </a:tc>
                <a:tc>
                  <a:txBody>
                    <a:bodyPr/>
                    <a:lstStyle/>
                    <a:p>
                      <a:pPr defTabSz="914400">
                        <a:tabLst>
                          <a:tab pos="1663700" algn="l"/>
                        </a:tabLst>
                        <a:defRPr b="0"/>
                      </a:pPr>
                      <a:r>
                        <a:rPr b="1" sz="3200"/>
                        <a:t>Budget</a:t>
                      </a:r>
                    </a:p>
                  </a:txBody>
                  <a:tcPr marL="50800" marR="50800" marT="50800" marB="50800" anchor="ctr" anchorCtr="0" horzOverflow="overflow"/>
                </a:tc>
                <a:tc>
                  <a:txBody>
                    <a:bodyPr/>
                    <a:lstStyle/>
                    <a:p>
                      <a:pPr defTabSz="914400">
                        <a:tabLst>
                          <a:tab pos="1663700" algn="l"/>
                        </a:tabLst>
                        <a:defRPr b="0"/>
                      </a:pPr>
                      <a:r>
                        <a:rPr b="1" sz="3200"/>
                        <a:t>Cloud</a:t>
                      </a:r>
                    </a:p>
                  </a:txBody>
                  <a:tcPr marL="50800" marR="50800" marT="50800" marB="50800" anchor="ctr" anchorCtr="0" horzOverflow="overflow"/>
                </a:tc>
              </a:tr>
              <a:tr h="957112">
                <a:tc>
                  <a:txBody>
                    <a:bodyPr/>
                    <a:lstStyle/>
                    <a:p>
                      <a:pPr defTabSz="914400">
                        <a:tabLst>
                          <a:tab pos="1663700" algn="l"/>
                        </a:tabLst>
                        <a:defRPr b="0"/>
                      </a:pPr>
                      <a:r>
                        <a:rPr b="1" sz="3200"/>
                        <a:t>Base (1 program; 1 license)</a:t>
                      </a:r>
                    </a:p>
                  </a:txBody>
                  <a:tcPr marL="50800" marR="50800" marT="50800" marB="50800" anchor="ctr" anchorCtr="0" horzOverflow="overflow"/>
                </a:tc>
                <a:tc>
                  <a:txBody>
                    <a:bodyPr/>
                    <a:lstStyle/>
                    <a:p>
                      <a:pPr defTabSz="914400"/>
                      <a:r>
                        <a:rPr sz="3200"/>
                        <a:t>$10</a:t>
                      </a:r>
                    </a:p>
                  </a:txBody>
                  <a:tcPr marL="50800" marR="50800" marT="50800" marB="50800" anchor="ctr" anchorCtr="0" horzOverflow="overflow"/>
                </a:tc>
                <a:tc>
                  <a:txBody>
                    <a:bodyPr/>
                    <a:lstStyle/>
                    <a:p>
                      <a:pPr defTabSz="914400"/>
                      <a:r>
                        <a:rPr sz="3200"/>
                        <a:t>$30</a:t>
                      </a:r>
                    </a:p>
                  </a:txBody>
                  <a:tcPr marL="50800" marR="50800" marT="50800" marB="50800" anchor="ctr" anchorCtr="0" horzOverflow="overflow"/>
                </a:tc>
                <a:tc>
                  <a:txBody>
                    <a:bodyPr/>
                    <a:lstStyle/>
                    <a:p>
                      <a:pPr defTabSz="914400"/>
                      <a:r>
                        <a:rPr sz="3200"/>
                        <a:t>$45</a:t>
                      </a:r>
                    </a:p>
                  </a:txBody>
                  <a:tcPr marL="50800" marR="50800" marT="50800" marB="50800" anchor="ctr" anchorCtr="0" horzOverflow="overflow"/>
                </a:tc>
              </a:tr>
              <a:tr h="957112">
                <a:tc>
                  <a:txBody>
                    <a:bodyPr/>
                    <a:lstStyle/>
                    <a:p>
                      <a:pPr defTabSz="914400">
                        <a:tabLst>
                          <a:tab pos="1663700" algn="l"/>
                        </a:tabLst>
                        <a:defRPr b="0"/>
                      </a:pPr>
                      <a:r>
                        <a:rPr b="1" sz="3200"/>
                        <a:t>Per additional program</a:t>
                      </a:r>
                    </a:p>
                  </a:txBody>
                  <a:tcPr marL="50800" marR="50800" marT="50800" marB="50800" anchor="ctr" anchorCtr="0" horzOverflow="overflow"/>
                </a:tc>
                <a:tc>
                  <a:txBody>
                    <a:bodyPr/>
                    <a:lstStyle/>
                    <a:p>
                      <a:pPr defTabSz="914400"/>
                      <a:r>
                        <a:rPr sz="3200"/>
                        <a:t>$5</a:t>
                      </a:r>
                    </a:p>
                  </a:txBody>
                  <a:tcPr marL="50800" marR="50800" marT="50800" marB="50800" anchor="ctr" anchorCtr="0" horzOverflow="overflow"/>
                </a:tc>
                <a:tc>
                  <a:txBody>
                    <a:bodyPr/>
                    <a:lstStyle/>
                    <a:p>
                      <a:pPr defTabSz="914400"/>
                      <a:r>
                        <a:rPr sz="3200"/>
                        <a:t>$10</a:t>
                      </a:r>
                    </a:p>
                  </a:txBody>
                  <a:tcPr marL="50800" marR="50800" marT="50800" marB="50800" anchor="ctr" anchorCtr="0" horzOverflow="overflow"/>
                </a:tc>
                <a:tc>
                  <a:txBody>
                    <a:bodyPr/>
                    <a:lstStyle/>
                    <a:p>
                      <a:pPr defTabSz="914400"/>
                      <a:r>
                        <a:rPr sz="3200"/>
                        <a:t>$15</a:t>
                      </a:r>
                    </a:p>
                  </a:txBody>
                  <a:tcPr marL="50800" marR="50800" marT="50800" marB="50800" anchor="ctr" anchorCtr="0" horzOverflow="overflow"/>
                </a:tc>
              </a:tr>
              <a:tr h="957112">
                <a:tc>
                  <a:txBody>
                    <a:bodyPr/>
                    <a:lstStyle/>
                    <a:p>
                      <a:pPr defTabSz="914400">
                        <a:tabLst>
                          <a:tab pos="1663700" algn="l"/>
                        </a:tabLst>
                        <a:defRPr b="0"/>
                      </a:pPr>
                      <a:r>
                        <a:rPr b="1" sz="3200"/>
                        <a:t>Upgrades</a:t>
                      </a:r>
                    </a:p>
                  </a:txBody>
                  <a:tcPr marL="50800" marR="50800" marT="50800" marB="50800" anchor="ctr" anchorCtr="0" horzOverflow="overflow"/>
                </a:tc>
                <a:tc>
                  <a:txBody>
                    <a:bodyPr/>
                    <a:lstStyle/>
                    <a:p>
                      <a:pPr defTabSz="914400"/>
                      <a:r>
                        <a:rPr sz="3200"/>
                        <a:t>✅</a:t>
                      </a:r>
                    </a:p>
                  </a:txBody>
                  <a:tcPr marL="50800" marR="50800" marT="50800" marB="50800" anchor="ctr" anchorCtr="0" horzOverflow="overflow"/>
                </a:tc>
                <a:tc>
                  <a:txBody>
                    <a:bodyPr/>
                    <a:lstStyle/>
                    <a:p>
                      <a:pPr defTabSz="914400"/>
                      <a:r>
                        <a:rPr sz="3200"/>
                        <a:t>✅</a:t>
                      </a:r>
                    </a:p>
                  </a:txBody>
                  <a:tcPr marL="50800" marR="50800" marT="50800" marB="50800" anchor="ctr" anchorCtr="0" horzOverflow="overflow"/>
                </a:tc>
                <a:tc>
                  <a:txBody>
                    <a:bodyPr/>
                    <a:lstStyle/>
                    <a:p>
                      <a:pPr defTabSz="914400"/>
                      <a:r>
                        <a:rPr sz="3200"/>
                        <a:t>✅</a:t>
                      </a:r>
                    </a:p>
                  </a:txBody>
                  <a:tcPr marL="50800" marR="50800" marT="50800" marB="50800" anchor="ctr" anchorCtr="0" horzOverflow="overflow"/>
                </a:tc>
              </a:tr>
              <a:tr h="957112">
                <a:tc>
                  <a:txBody>
                    <a:bodyPr/>
                    <a:lstStyle/>
                    <a:p>
                      <a:pPr defTabSz="914400">
                        <a:tabLst>
                          <a:tab pos="1663700" algn="l"/>
                        </a:tabLst>
                        <a:defRPr b="0"/>
                      </a:pPr>
                      <a:r>
                        <a:rPr b="1" sz="3200"/>
                        <a:t>Hosting</a:t>
                      </a:r>
                    </a:p>
                  </a:txBody>
                  <a:tcPr marL="50800" marR="50800" marT="50800" marB="50800" anchor="ctr" anchorCtr="0" horzOverflow="overflow"/>
                </a:tc>
                <a:tc>
                  <a:txBody>
                    <a:bodyPr/>
                    <a:lstStyle/>
                    <a:p>
                      <a:pPr defTabSz="914400"/>
                      <a:r>
                        <a:rPr sz="3200"/>
                        <a:t>✅</a:t>
                      </a:r>
                    </a:p>
                  </a:txBody>
                  <a:tcPr marL="50800" marR="50800" marT="50800" marB="50800" anchor="ctr" anchorCtr="0" horzOverflow="overflow"/>
                </a:tc>
                <a:tc>
                  <a:txBody>
                    <a:bodyPr/>
                    <a:lstStyle/>
                    <a:p>
                      <a:pPr defTabSz="914400"/>
                      <a:r>
                        <a:rPr sz="3200"/>
                        <a:t>✅</a:t>
                      </a:r>
                    </a:p>
                  </a:txBody>
                  <a:tcPr marL="50800" marR="50800" marT="50800" marB="50800" anchor="ctr" anchorCtr="0" horzOverflow="overflow"/>
                </a:tc>
                <a:tc>
                  <a:txBody>
                    <a:bodyPr/>
                    <a:lstStyle/>
                    <a:p>
                      <a:pPr defTabSz="914400"/>
                      <a:r>
                        <a:rPr sz="3200"/>
                        <a:t>✅</a:t>
                      </a:r>
                    </a:p>
                  </a:txBody>
                  <a:tcPr marL="50800" marR="50800" marT="50800" marB="50800" anchor="ctr" anchorCtr="0" horzOverflow="overflow"/>
                </a:tc>
              </a:tr>
              <a:tr h="957112">
                <a:tc>
                  <a:txBody>
                    <a:bodyPr/>
                    <a:lstStyle/>
                    <a:p>
                      <a:pPr defTabSz="914400">
                        <a:tabLst>
                          <a:tab pos="1663700" algn="l"/>
                        </a:tabLst>
                        <a:defRPr b="0"/>
                      </a:pPr>
                      <a:r>
                        <a:rPr b="1" sz="3200"/>
                        <a:t>Help Center Support</a:t>
                      </a:r>
                    </a:p>
                  </a:txBody>
                  <a:tcPr marL="50800" marR="50800" marT="50800" marB="50800" anchor="ctr" anchorCtr="0" horzOverflow="overflow"/>
                </a:tc>
                <a:tc>
                  <a:txBody>
                    <a:bodyPr/>
                    <a:lstStyle/>
                    <a:p>
                      <a:pPr defTabSz="914400"/>
                      <a:r>
                        <a:rPr sz="3200"/>
                        <a:t>✅</a:t>
                      </a:r>
                    </a:p>
                  </a:txBody>
                  <a:tcPr marL="50800" marR="50800" marT="50800" marB="50800" anchor="ctr" anchorCtr="0" horzOverflow="overflow"/>
                </a:tc>
                <a:tc>
                  <a:txBody>
                    <a:bodyPr/>
                    <a:lstStyle/>
                    <a:p>
                      <a:pPr defTabSz="914400"/>
                      <a:r>
                        <a:rPr sz="3200"/>
                        <a:t>✅</a:t>
                      </a:r>
                    </a:p>
                  </a:txBody>
                  <a:tcPr marL="50800" marR="50800" marT="50800" marB="50800" anchor="ctr" anchorCtr="0" horzOverflow="overflow"/>
                </a:tc>
                <a:tc>
                  <a:txBody>
                    <a:bodyPr/>
                    <a:lstStyle/>
                    <a:p>
                      <a:pPr defTabSz="914400"/>
                      <a:r>
                        <a:rPr sz="3200"/>
                        <a:t>✅</a:t>
                      </a:r>
                    </a:p>
                  </a:txBody>
                  <a:tcPr marL="50800" marR="50800" marT="50800" marB="50800" anchor="ctr" anchorCtr="0" horzOverflow="overflow"/>
                </a:tc>
              </a:tr>
              <a:tr h="957112">
                <a:tc>
                  <a:txBody>
                    <a:bodyPr/>
                    <a:lstStyle/>
                    <a:p>
                      <a:pPr defTabSz="914400">
                        <a:tabLst>
                          <a:tab pos="1663700" algn="l"/>
                        </a:tabLst>
                        <a:defRPr b="0"/>
                      </a:pPr>
                      <a:r>
                        <a:rPr b="1" sz="3200"/>
                        <a:t>Email and Phone Support</a:t>
                      </a:r>
                    </a:p>
                  </a:txBody>
                  <a:tcPr marL="50800" marR="50800" marT="50800" marB="50800" anchor="ctr" anchorCtr="0" horzOverflow="overflow"/>
                </a:tc>
                <a:tc>
                  <a:txBody>
                    <a:bodyPr/>
                    <a:lstStyle/>
                    <a:p>
                      <a:pPr defTabSz="914400"/>
                      <a:r>
                        <a:rPr sz="3200"/>
                        <a:t>$125/instance</a:t>
                      </a:r>
                    </a:p>
                  </a:txBody>
                  <a:tcPr marL="50800" marR="50800" marT="50800" marB="50800" anchor="ctr" anchorCtr="0" horzOverflow="overflow"/>
                </a:tc>
                <a:tc>
                  <a:txBody>
                    <a:bodyPr/>
                    <a:lstStyle/>
                    <a:p>
                      <a:pPr defTabSz="914400"/>
                      <a:r>
                        <a:rPr sz="3200"/>
                        <a:t>✅</a:t>
                      </a:r>
                    </a:p>
                  </a:txBody>
                  <a:tcPr marL="50800" marR="50800" marT="50800" marB="50800" anchor="ctr" anchorCtr="0" horzOverflow="overflow"/>
                </a:tc>
                <a:tc>
                  <a:txBody>
                    <a:bodyPr/>
                    <a:lstStyle/>
                    <a:p>
                      <a:pPr defTabSz="914400"/>
                      <a:r>
                        <a:rPr sz="3200"/>
                        <a:t>✅</a:t>
                      </a:r>
                    </a:p>
                  </a:txBody>
                  <a:tcPr marL="50800" marR="50800" marT="50800" marB="50800" anchor="ctr" anchorCtr="0" horzOverflow="overflow"/>
                </a:tc>
              </a:tr>
              <a:tr h="957112">
                <a:tc>
                  <a:txBody>
                    <a:bodyPr/>
                    <a:lstStyle/>
                    <a:p>
                      <a:pPr defTabSz="914400">
                        <a:tabLst>
                          <a:tab pos="1663700" algn="l"/>
                        </a:tabLst>
                        <a:defRPr b="0"/>
                      </a:pPr>
                      <a:r>
                        <a:rPr b="1" sz="3200"/>
                        <a:t>Mobile and Engage</a:t>
                      </a:r>
                    </a:p>
                  </a:txBody>
                  <a:tcPr marL="50800" marR="50800" marT="50800" marB="50800" anchor="ctr" anchorCtr="0" horzOverflow="overflow"/>
                </a:tc>
                <a:tc>
                  <a:txBody>
                    <a:bodyPr/>
                    <a:lstStyle/>
                    <a:p>
                      <a:pPr defTabSz="914400"/>
                      <a:r>
                        <a:rPr sz="3200"/>
                        <a:t>❌</a:t>
                      </a:r>
                    </a:p>
                  </a:txBody>
                  <a:tcPr marL="50800" marR="50800" marT="50800" marB="50800" anchor="ctr" anchorCtr="0" horzOverflow="overflow"/>
                </a:tc>
                <a:tc>
                  <a:txBody>
                    <a:bodyPr/>
                    <a:lstStyle/>
                    <a:p>
                      <a:pPr defTabSz="914400"/>
                      <a:r>
                        <a:rPr sz="3200"/>
                        <a:t>❌</a:t>
                      </a:r>
                    </a:p>
                  </a:txBody>
                  <a:tcPr marL="50800" marR="50800" marT="50800" marB="50800" anchor="ctr" anchorCtr="0" horzOverflow="overflow"/>
                </a:tc>
                <a:tc>
                  <a:txBody>
                    <a:bodyPr/>
                    <a:lstStyle/>
                    <a:p>
                      <a:pPr defTabSz="914400"/>
                      <a:r>
                        <a:rPr sz="3200"/>
                        <a:t>✅</a:t>
                      </a:r>
                    </a:p>
                  </a:txBody>
                  <a:tcPr marL="50800" marR="50800" marT="50800" marB="50800" anchor="ctr" anchorCtr="0" horzOverflow="overflow"/>
                </a:tc>
              </a:tr>
            </a:tbl>
          </a:graphicData>
        </a:graphic>
      </p:graphicFrame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700" fill="hold"/>
                                        <p:tgtEl>
                                          <p:spTgt spid="2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700" fill="hold"/>
                                        <p:tgtEl>
                                          <p:spTgt spid="2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270" grpId="1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2" name="Examples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Examples</a:t>
            </a:r>
          </a:p>
        </p:txBody>
      </p:sp>
      <p:sp>
        <p:nvSpPr>
          <p:cNvPr id="273" name="Core: Membership, Contributions, Accounting &amp; Payroll, 1 license"/>
          <p:cNvSpPr txBox="1"/>
          <p:nvPr>
            <p:ph type="body" idx="21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r>
              <a:t>Core: Membership, Contributions, Accounting &amp; Payroll, 1 license</a:t>
            </a:r>
          </a:p>
        </p:txBody>
      </p:sp>
      <p:graphicFrame>
        <p:nvGraphicFramePr>
          <p:cNvPr id="274" name="Table"/>
          <p:cNvGraphicFramePr/>
          <p:nvPr/>
        </p:nvGraphicFramePr>
        <p:xfrm>
          <a:off x="2204999" y="4461956"/>
          <a:ext cx="11331770" cy="6570568"/>
        </p:xfrm>
        <a:graphic xmlns:a="http://schemas.openxmlformats.org/drawingml/2006/main">
          <a:graphicData uri="http://schemas.openxmlformats.org/drawingml/2006/table">
            <a:tbl>
              <a:tblPr firstCol="1" firstRow="0" lastCol="0" lastRow="0" bandCol="0" bandRow="0" rtl="0">
                <a:tableStyleId>{4C3C2611-4C71-4FC5-86AE-919BDF0F9419}</a:tableStyleId>
              </a:tblPr>
              <a:tblGrid>
                <a:gridCol w="8395717"/>
                <a:gridCol w="2923353"/>
              </a:tblGrid>
              <a:tr h="1311573">
                <a:tc>
                  <a:txBody>
                    <a:bodyPr/>
                    <a:lstStyle/>
                    <a:p>
                      <a:pPr defTabSz="914400">
                        <a:tabLst>
                          <a:tab pos="1663700" algn="l"/>
                        </a:tabLst>
                        <a:defRPr b="0"/>
                      </a:pPr>
                      <a:r>
                        <a:rPr b="1" sz="3200"/>
                        <a:t>Support</a:t>
                      </a:r>
                    </a:p>
                  </a:txBody>
                  <a:tcPr marL="50800" marR="50800" marT="50800" marB="50800" anchor="ctr" anchorCtr="0" horzOverflow="overflow"/>
                </a:tc>
                <a:tc>
                  <a:txBody>
                    <a:bodyPr/>
                    <a:lstStyle/>
                    <a:p>
                      <a:pPr defTabSz="914400"/>
                      <a:r>
                        <a:rPr sz="3200"/>
                        <a:t>$39.17</a:t>
                      </a:r>
                    </a:p>
                  </a:txBody>
                  <a:tcPr marL="50800" marR="50800" marT="50800" marB="50800" anchor="ctr" anchorCtr="0" horzOverflow="overflow"/>
                </a:tc>
              </a:tr>
              <a:tr h="1311573">
                <a:tc>
                  <a:txBody>
                    <a:bodyPr/>
                    <a:lstStyle/>
                    <a:p>
                      <a:pPr defTabSz="914400">
                        <a:tabLst>
                          <a:tab pos="1663700" algn="l"/>
                        </a:tabLst>
                        <a:defRPr b="0"/>
                      </a:pPr>
                      <a:r>
                        <a:rPr b="1" sz="3200"/>
                        <a:t>Support + Hosting</a:t>
                      </a:r>
                    </a:p>
                  </a:txBody>
                  <a:tcPr marL="50800" marR="50800" marT="50800" marB="50800" anchor="ctr" anchorCtr="0" horzOverflow="overflow"/>
                </a:tc>
                <a:tc>
                  <a:txBody>
                    <a:bodyPr/>
                    <a:lstStyle/>
                    <a:p>
                      <a:pPr defTabSz="914400"/>
                      <a:r>
                        <a:rPr sz="3200"/>
                        <a:t>$64.12</a:t>
                      </a:r>
                    </a:p>
                  </a:txBody>
                  <a:tcPr marL="50800" marR="50800" marT="50800" marB="50800" anchor="ctr" anchorCtr="0" horzOverflow="overflow"/>
                </a:tc>
              </a:tr>
              <a:tr h="1311573">
                <a:tc>
                  <a:txBody>
                    <a:bodyPr/>
                    <a:lstStyle/>
                    <a:p>
                      <a:pPr defTabSz="914400">
                        <a:tabLst>
                          <a:tab pos="1663700" algn="l"/>
                        </a:tabLst>
                        <a:defRPr b="0"/>
                      </a:pPr>
                      <a:r>
                        <a:rPr b="1" sz="3200"/>
                        <a:t>Support + Hosting + Engage</a:t>
                      </a:r>
                    </a:p>
                  </a:txBody>
                  <a:tcPr marL="50800" marR="50800" marT="50800" marB="50800" anchor="ctr" anchorCtr="0" horzOverflow="overflow"/>
                </a:tc>
                <a:tc>
                  <a:txBody>
                    <a:bodyPr/>
                    <a:lstStyle/>
                    <a:p>
                      <a:pPr defTabSz="914400"/>
                      <a:r>
                        <a:rPr sz="3200"/>
                        <a:t>$109.12</a:t>
                      </a:r>
                    </a:p>
                  </a:txBody>
                  <a:tcPr marL="50800" marR="50800" marT="50800" marB="50800" anchor="ctr" anchorCtr="0" horzOverflow="overflow"/>
                </a:tc>
              </a:tr>
              <a:tr h="1311573">
                <a:tc>
                  <a:txBody>
                    <a:bodyPr/>
                    <a:lstStyle/>
                    <a:p>
                      <a:pPr defTabSz="914400">
                        <a:tabLst>
                          <a:tab pos="1663700" algn="l"/>
                        </a:tabLst>
                        <a:defRPr b="0"/>
                      </a:pPr>
                      <a:r>
                        <a:rPr b="1" sz="3200"/>
                        <a:t>Payroll Support Only + Annual Upgrade</a:t>
                      </a:r>
                    </a:p>
                  </a:txBody>
                  <a:tcPr marL="50800" marR="50800" marT="50800" marB="50800" anchor="ctr" anchorCtr="0" horzOverflow="overflow"/>
                </a:tc>
                <a:tc>
                  <a:txBody>
                    <a:bodyPr/>
                    <a:lstStyle/>
                    <a:p>
                      <a:pPr defTabSz="914400"/>
                      <a:r>
                        <a:rPr sz="3200"/>
                        <a:t>$13.54</a:t>
                      </a:r>
                    </a:p>
                  </a:txBody>
                  <a:tcPr marL="50800" marR="50800" marT="50800" marB="50800" anchor="ctr" anchorCtr="0" horzOverflow="overflow"/>
                </a:tc>
              </a:tr>
              <a:tr h="1311573">
                <a:tc>
                  <a:txBody>
                    <a:bodyPr/>
                    <a:lstStyle/>
                    <a:p>
                      <a:pPr defTabSz="914400">
                        <a:tabLst>
                          <a:tab pos="1663700" algn="l"/>
                        </a:tabLst>
                        <a:defRPr b="0"/>
                      </a:pPr>
                      <a:r>
                        <a:rPr b="1" sz="3200"/>
                        <a:t>Hosting Only</a:t>
                      </a:r>
                    </a:p>
                  </a:txBody>
                  <a:tcPr marL="50800" marR="50800" marT="50800" marB="50800" anchor="ctr" anchorCtr="0" horzOverflow="overflow"/>
                </a:tc>
                <a:tc>
                  <a:txBody>
                    <a:bodyPr/>
                    <a:lstStyle/>
                    <a:p>
                      <a:pPr defTabSz="914400"/>
                      <a:r>
                        <a:rPr sz="3200"/>
                        <a:t>$24.95</a:t>
                      </a:r>
                    </a:p>
                  </a:txBody>
                  <a:tcPr marL="50800" marR="50800" marT="50800" marB="50800" anchor="ctr" anchorCtr="0" horzOverflow="overflow"/>
                </a:tc>
              </a:tr>
            </a:tbl>
          </a:graphicData>
        </a:graphic>
      </p:graphicFrame>
      <p:graphicFrame>
        <p:nvGraphicFramePr>
          <p:cNvPr id="275" name="Table"/>
          <p:cNvGraphicFramePr/>
          <p:nvPr/>
        </p:nvGraphicFramePr>
        <p:xfrm>
          <a:off x="15825103" y="5409846"/>
          <a:ext cx="5551047" cy="4108266"/>
        </p:xfrm>
        <a:graphic xmlns:a="http://schemas.openxmlformats.org/drawingml/2006/main">
          <a:graphicData uri="http://schemas.openxmlformats.org/drawingml/2006/table">
            <a:tbl>
              <a:tblPr firstCol="1" firstRow="0" lastCol="0" lastRow="0" bandCol="0" bandRow="0" rtl="0">
                <a:tableStyleId>{4C3C2611-4C71-4FC5-86AE-919BDF0F9419}</a:tableStyleId>
              </a:tblPr>
              <a:tblGrid>
                <a:gridCol w="3400797"/>
                <a:gridCol w="2137548"/>
              </a:tblGrid>
              <a:tr h="1365188">
                <a:tc>
                  <a:txBody>
                    <a:bodyPr/>
                    <a:lstStyle/>
                    <a:p>
                      <a:pPr defTabSz="914400">
                        <a:tabLst>
                          <a:tab pos="1663700" algn="l"/>
                        </a:tabLst>
                        <a:defRPr b="0"/>
                      </a:pPr>
                      <a:r>
                        <a:rPr b="1" sz="3200"/>
                        <a:t>Basic</a:t>
                      </a:r>
                    </a:p>
                  </a:txBody>
                  <a:tcPr marL="50800" marR="50800" marT="50800" marB="50800" anchor="ctr" anchorCtr="0" horzOverflow="overflow"/>
                </a:tc>
                <a:tc>
                  <a:txBody>
                    <a:bodyPr/>
                    <a:lstStyle/>
                    <a:p>
                      <a:pPr defTabSz="914400"/>
                      <a:r>
                        <a:rPr sz="3200"/>
                        <a:t>$20.00</a:t>
                      </a:r>
                    </a:p>
                  </a:txBody>
                  <a:tcPr marL="50800" marR="50800" marT="50800" marB="50800" anchor="ctr" anchorCtr="0" horzOverflow="overflow"/>
                </a:tc>
              </a:tr>
              <a:tr h="1365188">
                <a:tc>
                  <a:txBody>
                    <a:bodyPr/>
                    <a:lstStyle/>
                    <a:p>
                      <a:pPr defTabSz="914400">
                        <a:tabLst>
                          <a:tab pos="1663700" algn="l"/>
                        </a:tabLst>
                        <a:defRPr b="0"/>
                      </a:pPr>
                      <a:r>
                        <a:rPr b="1" sz="3200"/>
                        <a:t>Budget</a:t>
                      </a:r>
                    </a:p>
                  </a:txBody>
                  <a:tcPr marL="50800" marR="50800" marT="50800" marB="50800" anchor="ctr" anchorCtr="0" horzOverflow="overflow"/>
                </a:tc>
                <a:tc>
                  <a:txBody>
                    <a:bodyPr/>
                    <a:lstStyle/>
                    <a:p>
                      <a:pPr defTabSz="914400"/>
                      <a:r>
                        <a:rPr sz="3200"/>
                        <a:t>$50.00</a:t>
                      </a:r>
                    </a:p>
                  </a:txBody>
                  <a:tcPr marL="50800" marR="50800" marT="50800" marB="50800" anchor="ctr" anchorCtr="0" horzOverflow="overflow"/>
                </a:tc>
              </a:tr>
              <a:tr h="1365188">
                <a:tc>
                  <a:txBody>
                    <a:bodyPr/>
                    <a:lstStyle/>
                    <a:p>
                      <a:pPr defTabSz="914400">
                        <a:tabLst>
                          <a:tab pos="1663700" algn="l"/>
                        </a:tabLst>
                        <a:defRPr b="0"/>
                      </a:pPr>
                      <a:r>
                        <a:rPr b="1" sz="3200"/>
                        <a:t>Cloud</a:t>
                      </a:r>
                    </a:p>
                  </a:txBody>
                  <a:tcPr marL="50800" marR="50800" marT="50800" marB="50800" anchor="ctr" anchorCtr="0" horzOverflow="overflow"/>
                </a:tc>
                <a:tc>
                  <a:txBody>
                    <a:bodyPr/>
                    <a:lstStyle/>
                    <a:p>
                      <a:pPr defTabSz="914400"/>
                      <a:r>
                        <a:rPr sz="3200"/>
                        <a:t>$75.00</a:t>
                      </a:r>
                    </a:p>
                  </a:txBody>
                  <a:tcPr marL="50800" marR="50800" marT="50800" marB="50800" anchor="ctr" anchorCtr="0" horzOverflow="overflow"/>
                </a:tc>
              </a:tr>
            </a:tbl>
          </a:graphicData>
        </a:graphic>
      </p:graphicFrame>
    </p:spTree>
  </p:cSld>
  <p:clrMapOvr>
    <a:masterClrMapping/>
  </p:clrMapOvr>
  <p:transition xmlns:p14="http://schemas.microsoft.com/office/powerpoint/2010/main" spd="med" advClick="1"/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7" name="Examples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Examples</a:t>
            </a:r>
          </a:p>
        </p:txBody>
      </p:sp>
      <p:sp>
        <p:nvSpPr>
          <p:cNvPr id="278" name="Core: Membership, Contributions, Accounting &amp; Payroll, 1 license"/>
          <p:cNvSpPr txBox="1"/>
          <p:nvPr>
            <p:ph type="body" idx="21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r>
              <a:t>Core: Membership, Contributions, Accounting &amp; Payroll, 1 license</a:t>
            </a:r>
          </a:p>
        </p:txBody>
      </p:sp>
      <p:graphicFrame>
        <p:nvGraphicFramePr>
          <p:cNvPr id="279" name="Table"/>
          <p:cNvGraphicFramePr/>
          <p:nvPr/>
        </p:nvGraphicFramePr>
        <p:xfrm>
          <a:off x="2204999" y="4461956"/>
          <a:ext cx="19240036" cy="6570568"/>
        </p:xfrm>
        <a:graphic xmlns:a="http://schemas.openxmlformats.org/drawingml/2006/main">
          <a:graphicData uri="http://schemas.openxmlformats.org/drawingml/2006/table">
            <a:tbl>
              <a:tblPr firstCol="1" firstRow="1" lastCol="0" lastRow="0" bandCol="0" bandRow="0" rtl="0">
                <a:tableStyleId>{4C3C2611-4C71-4FC5-86AE-919BDF0F9419}</a:tableStyleId>
              </a:tblPr>
              <a:tblGrid>
                <a:gridCol w="9404017"/>
                <a:gridCol w="3274439"/>
                <a:gridCol w="3274439"/>
                <a:gridCol w="3274439"/>
              </a:tblGrid>
              <a:tr h="1092977">
                <a:tc>
                  <a:txBody>
                    <a:bodyPr/>
                    <a:lstStyle/>
                    <a:p>
                      <a:pPr defTabSz="914400">
                        <a:tabLst>
                          <a:tab pos="1663700" algn="l"/>
                        </a:tabLst>
                        <a:defRPr b="0"/>
                      </a:pPr>
                      <a:r>
                        <a:rPr b="1" sz="3200"/>
                        <a:t>Previous Configuration</a:t>
                      </a:r>
                    </a:p>
                  </a:txBody>
                  <a:tcPr marL="50800" marR="50800" marT="50800" marB="50800" anchor="ctr" anchorCtr="0" horzOverflow="overflow"/>
                </a:tc>
                <a:tc>
                  <a:txBody>
                    <a:bodyPr/>
                    <a:lstStyle/>
                    <a:p>
                      <a:pPr defTabSz="914400">
                        <a:tabLst>
                          <a:tab pos="1663700" algn="l"/>
                        </a:tabLst>
                        <a:defRPr b="0"/>
                      </a:pPr>
                      <a:r>
                        <a:rPr b="1" sz="3200"/>
                        <a:t>Previous Monthly Rate</a:t>
                      </a:r>
                    </a:p>
                  </a:txBody>
                  <a:tcPr marL="50800" marR="50800" marT="50800" marB="50800" anchor="ctr" anchorCtr="0" horzOverflow="overflow"/>
                </a:tc>
                <a:tc>
                  <a:txBody>
                    <a:bodyPr/>
                    <a:lstStyle/>
                    <a:p>
                      <a:pPr defTabSz="914400">
                        <a:tabLst>
                          <a:tab pos="1663700" algn="l"/>
                        </a:tabLst>
                        <a:defRPr b="0"/>
                      </a:pPr>
                      <a:r>
                        <a:rPr b="1" sz="3200"/>
                        <a:t>New Plan</a:t>
                      </a:r>
                    </a:p>
                  </a:txBody>
                  <a:tcPr marL="50800" marR="50800" marT="50800" marB="50800" anchor="ctr" anchorCtr="0" horzOverflow="overflow"/>
                </a:tc>
                <a:tc>
                  <a:txBody>
                    <a:bodyPr/>
                    <a:lstStyle/>
                    <a:p>
                      <a:pPr defTabSz="914400">
                        <a:tabLst>
                          <a:tab pos="1663700" algn="l"/>
                        </a:tabLst>
                        <a:defRPr b="0"/>
                      </a:pPr>
                      <a:r>
                        <a:rPr b="1" sz="3200"/>
                        <a:t>New Monthly Rate</a:t>
                      </a:r>
                    </a:p>
                  </a:txBody>
                  <a:tcPr marL="50800" marR="50800" marT="50800" marB="50800" anchor="ctr" anchorCtr="0" horzOverflow="overflow"/>
                </a:tc>
              </a:tr>
              <a:tr h="1092977">
                <a:tc>
                  <a:txBody>
                    <a:bodyPr/>
                    <a:lstStyle/>
                    <a:p>
                      <a:pPr defTabSz="914400">
                        <a:tabLst>
                          <a:tab pos="1663700" algn="l"/>
                        </a:tabLst>
                        <a:defRPr b="0"/>
                      </a:pPr>
                      <a:r>
                        <a:rPr b="1" sz="3200"/>
                        <a:t>Support</a:t>
                      </a:r>
                    </a:p>
                  </a:txBody>
                  <a:tcPr marL="50800" marR="50800" marT="50800" marB="50800" anchor="ctr" anchorCtr="0" horzOverflow="overflow"/>
                </a:tc>
                <a:tc>
                  <a:txBody>
                    <a:bodyPr/>
                    <a:lstStyle/>
                    <a:p>
                      <a:pPr defTabSz="914400"/>
                      <a:r>
                        <a:rPr sz="3200"/>
                        <a:t>$39.17</a:t>
                      </a:r>
                    </a:p>
                  </a:txBody>
                  <a:tcPr marL="50800" marR="50800" marT="50800" marB="50800" anchor="ctr" anchorCtr="0" horzOverflow="overflow"/>
                </a:tc>
                <a:tc>
                  <a:txBody>
                    <a:bodyPr/>
                    <a:lstStyle/>
                    <a:p>
                      <a:pPr defTabSz="914400"/>
                      <a:r>
                        <a:rPr sz="3200"/>
                        <a:t>Budget</a:t>
                      </a:r>
                    </a:p>
                  </a:txBody>
                  <a:tcPr marL="50800" marR="50800" marT="50800" marB="50800" anchor="ctr" anchorCtr="0" horzOverflow="overflow"/>
                </a:tc>
                <a:tc>
                  <a:txBody>
                    <a:bodyPr/>
                    <a:lstStyle/>
                    <a:p>
                      <a:pPr defTabSz="914400"/>
                      <a:r>
                        <a:rPr sz="3200"/>
                        <a:t>$50.00</a:t>
                      </a:r>
                    </a:p>
                  </a:txBody>
                  <a:tcPr marL="50800" marR="50800" marT="50800" marB="50800" anchor="ctr" anchorCtr="0" horzOverflow="overflow"/>
                </a:tc>
              </a:tr>
              <a:tr h="1092977">
                <a:tc>
                  <a:txBody>
                    <a:bodyPr/>
                    <a:lstStyle/>
                    <a:p>
                      <a:pPr defTabSz="914400">
                        <a:tabLst>
                          <a:tab pos="1663700" algn="l"/>
                        </a:tabLst>
                        <a:defRPr b="0"/>
                      </a:pPr>
                      <a:r>
                        <a:rPr b="1" sz="3200"/>
                        <a:t>Support + Hosting</a:t>
                      </a:r>
                    </a:p>
                  </a:txBody>
                  <a:tcPr marL="50800" marR="50800" marT="50800" marB="50800" anchor="ctr" anchorCtr="0" horzOverflow="overflow"/>
                </a:tc>
                <a:tc>
                  <a:txBody>
                    <a:bodyPr/>
                    <a:lstStyle/>
                    <a:p>
                      <a:pPr defTabSz="914400"/>
                      <a:r>
                        <a:rPr sz="3200"/>
                        <a:t>$64.12</a:t>
                      </a:r>
                    </a:p>
                  </a:txBody>
                  <a:tcPr marL="50800" marR="50800" marT="50800" marB="50800" anchor="ctr" anchorCtr="0" horzOverflow="overflow"/>
                </a:tc>
                <a:tc>
                  <a:txBody>
                    <a:bodyPr/>
                    <a:lstStyle/>
                    <a:p>
                      <a:pPr defTabSz="914400"/>
                      <a:r>
                        <a:rPr sz="3200"/>
                        <a:t>Cloud</a:t>
                      </a:r>
                    </a:p>
                  </a:txBody>
                  <a:tcPr marL="50800" marR="50800" marT="50800" marB="50800" anchor="ctr" anchorCtr="0" horzOverflow="overflow"/>
                </a:tc>
                <a:tc>
                  <a:txBody>
                    <a:bodyPr/>
                    <a:lstStyle/>
                    <a:p>
                      <a:pPr defTabSz="914400"/>
                      <a:r>
                        <a:rPr sz="3200"/>
                        <a:t>$75.00</a:t>
                      </a:r>
                    </a:p>
                  </a:txBody>
                  <a:tcPr marL="50800" marR="50800" marT="50800" marB="50800" anchor="ctr" anchorCtr="0" horzOverflow="overflow"/>
                </a:tc>
              </a:tr>
              <a:tr h="1092977">
                <a:tc>
                  <a:txBody>
                    <a:bodyPr/>
                    <a:lstStyle/>
                    <a:p>
                      <a:pPr defTabSz="914400">
                        <a:tabLst>
                          <a:tab pos="1663700" algn="l"/>
                        </a:tabLst>
                        <a:defRPr b="0"/>
                      </a:pPr>
                      <a:r>
                        <a:rPr b="1" sz="3200"/>
                        <a:t>Support + Hosting + Engage</a:t>
                      </a:r>
                    </a:p>
                  </a:txBody>
                  <a:tcPr marL="50800" marR="50800" marT="50800" marB="50800" anchor="ctr" anchorCtr="0" horzOverflow="overflow"/>
                </a:tc>
                <a:tc>
                  <a:txBody>
                    <a:bodyPr/>
                    <a:lstStyle/>
                    <a:p>
                      <a:pPr defTabSz="914400"/>
                      <a:r>
                        <a:rPr sz="3200"/>
                        <a:t>$109.12</a:t>
                      </a:r>
                    </a:p>
                  </a:txBody>
                  <a:tcPr marL="50800" marR="50800" marT="50800" marB="50800" anchor="ctr" anchorCtr="0" horzOverflow="overflow"/>
                </a:tc>
                <a:tc>
                  <a:txBody>
                    <a:bodyPr/>
                    <a:lstStyle/>
                    <a:p>
                      <a:pPr defTabSz="914400"/>
                      <a:r>
                        <a:rPr sz="3200"/>
                        <a:t>Cloud</a:t>
                      </a:r>
                    </a:p>
                  </a:txBody>
                  <a:tcPr marL="50800" marR="50800" marT="50800" marB="50800" anchor="ctr" anchorCtr="0" horzOverflow="overflow"/>
                </a:tc>
                <a:tc>
                  <a:txBody>
                    <a:bodyPr/>
                    <a:lstStyle/>
                    <a:p>
                      <a:pPr defTabSz="914400"/>
                      <a:r>
                        <a:rPr sz="3200"/>
                        <a:t>$75.00</a:t>
                      </a:r>
                    </a:p>
                  </a:txBody>
                  <a:tcPr marL="50800" marR="50800" marT="50800" marB="50800" anchor="ctr" anchorCtr="0" horzOverflow="overflow"/>
                </a:tc>
              </a:tr>
              <a:tr h="1092977">
                <a:tc>
                  <a:txBody>
                    <a:bodyPr/>
                    <a:lstStyle/>
                    <a:p>
                      <a:pPr defTabSz="914400">
                        <a:tabLst>
                          <a:tab pos="1663700" algn="l"/>
                        </a:tabLst>
                        <a:defRPr b="0"/>
                      </a:pPr>
                      <a:r>
                        <a:rPr b="1" sz="3200"/>
                        <a:t>Payroll Support Only + Annual Upgrade</a:t>
                      </a:r>
                    </a:p>
                  </a:txBody>
                  <a:tcPr marL="50800" marR="50800" marT="50800" marB="50800" anchor="ctr" anchorCtr="0" horzOverflow="overflow"/>
                </a:tc>
                <a:tc>
                  <a:txBody>
                    <a:bodyPr/>
                    <a:lstStyle/>
                    <a:p>
                      <a:pPr defTabSz="914400"/>
                      <a:r>
                        <a:rPr sz="3200"/>
                        <a:t>$13.54</a:t>
                      </a:r>
                    </a:p>
                  </a:txBody>
                  <a:tcPr marL="50800" marR="50800" marT="50800" marB="50800" anchor="ctr" anchorCtr="0" horzOverflow="overflow"/>
                </a:tc>
                <a:tc>
                  <a:txBody>
                    <a:bodyPr/>
                    <a:lstStyle/>
                    <a:p>
                      <a:pPr defTabSz="914400"/>
                      <a:r>
                        <a:rPr sz="3200"/>
                        <a:t>Basic</a:t>
                      </a:r>
                    </a:p>
                  </a:txBody>
                  <a:tcPr marL="50800" marR="50800" marT="50800" marB="50800" anchor="ctr" anchorCtr="0" horzOverflow="overflow"/>
                </a:tc>
                <a:tc>
                  <a:txBody>
                    <a:bodyPr/>
                    <a:lstStyle/>
                    <a:p>
                      <a:pPr defTabSz="914400"/>
                      <a:r>
                        <a:rPr sz="3200"/>
                        <a:t>$20.00</a:t>
                      </a:r>
                    </a:p>
                  </a:txBody>
                  <a:tcPr marL="50800" marR="50800" marT="50800" marB="50800" anchor="ctr" anchorCtr="0" horzOverflow="overflow"/>
                </a:tc>
              </a:tr>
              <a:tr h="1092977">
                <a:tc>
                  <a:txBody>
                    <a:bodyPr/>
                    <a:lstStyle/>
                    <a:p>
                      <a:pPr defTabSz="914400">
                        <a:tabLst>
                          <a:tab pos="1663700" algn="l"/>
                        </a:tabLst>
                        <a:defRPr b="0"/>
                      </a:pPr>
                      <a:r>
                        <a:rPr b="1" sz="3200"/>
                        <a:t>Hosting Only w/o mobile</a:t>
                      </a:r>
                    </a:p>
                  </a:txBody>
                  <a:tcPr marL="50800" marR="50800" marT="50800" marB="50800" anchor="ctr" anchorCtr="0" horzOverflow="overflow"/>
                </a:tc>
                <a:tc>
                  <a:txBody>
                    <a:bodyPr/>
                    <a:lstStyle/>
                    <a:p>
                      <a:pPr defTabSz="914400"/>
                      <a:r>
                        <a:rPr sz="3200"/>
                        <a:t>$24.95</a:t>
                      </a:r>
                    </a:p>
                  </a:txBody>
                  <a:tcPr marL="50800" marR="50800" marT="50800" marB="50800" anchor="ctr" anchorCtr="0" horzOverflow="overflow"/>
                </a:tc>
                <a:tc>
                  <a:txBody>
                    <a:bodyPr/>
                    <a:lstStyle/>
                    <a:p>
                      <a:pPr defTabSz="914400"/>
                      <a:r>
                        <a:rPr sz="3200"/>
                        <a:t>Budget</a:t>
                      </a:r>
                    </a:p>
                  </a:txBody>
                  <a:tcPr marL="50800" marR="50800" marT="50800" marB="50800" anchor="ctr" anchorCtr="0" horzOverflow="overflow"/>
                </a:tc>
                <a:tc>
                  <a:txBody>
                    <a:bodyPr/>
                    <a:lstStyle/>
                    <a:p>
                      <a:pPr defTabSz="914400"/>
                      <a:r>
                        <a:rPr sz="3200"/>
                        <a:t>$50.00</a:t>
                      </a:r>
                    </a:p>
                  </a:txBody>
                  <a:tcPr marL="50800" marR="50800" marT="50800" marB="50800" anchor="ctr" anchorCtr="0" horzOverflow="overflow"/>
                </a:tc>
              </a:tr>
            </a:tbl>
          </a:graphicData>
        </a:graphic>
      </p:graphicFrame>
    </p:spTree>
  </p:cSld>
  <p:clrMapOvr>
    <a:masterClrMapping/>
  </p:clrMapOvr>
  <p:transition xmlns:p14="http://schemas.microsoft.com/office/powerpoint/2010/main" spd="med" advClick="1"/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1" name="Selecting a Plan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Selecting a Plan</a:t>
            </a:r>
          </a:p>
        </p:txBody>
      </p:sp>
      <p:sp>
        <p:nvSpPr>
          <p:cNvPr id="282" name="Suran’s pre-selection"/>
          <p:cNvSpPr txBox="1"/>
          <p:nvPr>
            <p:ph type="body" idx="21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r>
              <a:t>Suran’s pre-selection</a:t>
            </a:r>
          </a:p>
        </p:txBody>
      </p:sp>
      <p:sp>
        <p:nvSpPr>
          <p:cNvPr id="283" name="In general…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marL="536447" indent="-536447" defTabSz="2145738">
              <a:spcBef>
                <a:spcPts val="3900"/>
              </a:spcBef>
              <a:defRPr sz="4224"/>
            </a:pPr>
            <a:r>
              <a:t>In general…</a:t>
            </a:r>
          </a:p>
          <a:p>
            <a:pPr lvl="1" marL="1072895" indent="-536447" defTabSz="2145738">
              <a:spcBef>
                <a:spcPts val="3900"/>
              </a:spcBef>
              <a:defRPr sz="4224"/>
            </a:pPr>
            <a:r>
              <a:t>Payroll Support Only went to Basic</a:t>
            </a:r>
          </a:p>
          <a:p>
            <a:pPr lvl="1" marL="1072895" indent="-536447" defTabSz="2145738">
              <a:spcBef>
                <a:spcPts val="3900"/>
              </a:spcBef>
              <a:defRPr sz="4224"/>
            </a:pPr>
            <a:r>
              <a:t>Support Only went to Budget</a:t>
            </a:r>
          </a:p>
          <a:p>
            <a:pPr lvl="1" marL="1072895" indent="-536447" defTabSz="2145738">
              <a:spcBef>
                <a:spcPts val="3900"/>
              </a:spcBef>
              <a:defRPr sz="4224"/>
            </a:pPr>
            <a:r>
              <a:t>Support and Hosting went to Cloud</a:t>
            </a:r>
          </a:p>
          <a:p>
            <a:pPr lvl="1" marL="1072895" indent="-536447" defTabSz="2145738">
              <a:spcBef>
                <a:spcPts val="3900"/>
              </a:spcBef>
              <a:defRPr sz="4224"/>
            </a:pPr>
            <a:r>
              <a:t>Anyone using Mobile or Engage went to Cloud</a:t>
            </a:r>
          </a:p>
          <a:p>
            <a:pPr lvl="1" marL="1072895" indent="-536447" defTabSz="2145738">
              <a:spcBef>
                <a:spcPts val="3900"/>
              </a:spcBef>
              <a:defRPr sz="4224"/>
            </a:pPr>
            <a:r>
              <a:t>Anyone exceeding $175/month went to Complete</a:t>
            </a:r>
          </a:p>
          <a:p>
            <a:pPr marL="536447" indent="-536447" defTabSz="2145738">
              <a:spcBef>
                <a:spcPts val="3900"/>
              </a:spcBef>
              <a:defRPr sz="4224"/>
            </a:pPr>
            <a:r>
              <a:t>See </a:t>
            </a:r>
            <a:r>
              <a:rPr u="sng">
                <a:hlinkClick r:id="rId2" invalidUrl="" action="" tgtFrame="" tooltip="" history="1" highlightClick="0" endSnd="0"/>
              </a:rPr>
              <a:t>help.suran.com</a:t>
            </a:r>
            <a:r>
              <a:t> for a handy explanation</a:t>
            </a:r>
          </a:p>
          <a:p>
            <a:pPr marL="536447" indent="-536447" defTabSz="2145738">
              <a:spcBef>
                <a:spcPts val="3900"/>
              </a:spcBef>
              <a:defRPr sz="4224"/>
            </a:pPr>
            <a:r>
              <a:t>See your email for your specific situation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5" name="Selecting a Plan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Selecting a Plan</a:t>
            </a:r>
          </a:p>
        </p:txBody>
      </p:sp>
      <p:sp>
        <p:nvSpPr>
          <p:cNvPr id="286" name="Your options"/>
          <p:cNvSpPr txBox="1"/>
          <p:nvPr>
            <p:ph type="body" idx="21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r>
              <a:t>Your options</a:t>
            </a:r>
          </a:p>
        </p:txBody>
      </p:sp>
      <p:sp>
        <p:nvSpPr>
          <p:cNvPr id="287" name="Can adjust your plan at any time with no financial impact until your next renewal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marL="566927" indent="-566927" defTabSz="2267655">
              <a:spcBef>
                <a:spcPts val="4100"/>
              </a:spcBef>
              <a:defRPr sz="4464"/>
            </a:pPr>
            <a:r>
              <a:t>Can adjust your plan at any time with no financial impact until your next renewal</a:t>
            </a:r>
          </a:p>
          <a:p>
            <a:pPr lvl="1" marL="1133855" indent="-566927" defTabSz="2267655">
              <a:spcBef>
                <a:spcPts val="4100"/>
              </a:spcBef>
              <a:defRPr sz="4464"/>
            </a:pPr>
            <a:r>
              <a:t>For example, Suran chose Budget and you renew in August. You can move to Cloud today and not pay any increase until August.</a:t>
            </a:r>
          </a:p>
          <a:p>
            <a:pPr marL="566927" indent="-566927" defTabSz="2267655">
              <a:spcBef>
                <a:spcPts val="4100"/>
              </a:spcBef>
              <a:defRPr sz="4464"/>
            </a:pPr>
            <a:r>
              <a:t>For everyone except budget, there is a more affordable option</a:t>
            </a:r>
          </a:p>
          <a:p>
            <a:pPr marL="566927" indent="-566927" defTabSz="2267655">
              <a:spcBef>
                <a:spcPts val="4100"/>
              </a:spcBef>
              <a:defRPr sz="4464"/>
            </a:pPr>
            <a:r>
              <a:t>Can move from one plan to a higher plan on a short-term basis (minimum 3 months)</a:t>
            </a:r>
          </a:p>
          <a:p>
            <a:pPr lvl="1" marL="1133855" indent="-566927" defTabSz="2267655">
              <a:spcBef>
                <a:spcPts val="4100"/>
              </a:spcBef>
              <a:defRPr sz="4464"/>
            </a:pPr>
            <a:r>
              <a:t>For example, to get support on a new program under Budget, then move to Basic</a:t>
            </a:r>
          </a:p>
          <a:p>
            <a:pPr marL="566927" indent="-566927" defTabSz="2267655">
              <a:spcBef>
                <a:spcPts val="4100"/>
              </a:spcBef>
              <a:defRPr sz="4464"/>
            </a:pPr>
            <a:r>
              <a:t>Contact </a:t>
            </a:r>
            <a:r>
              <a:rPr u="sng">
                <a:hlinkClick r:id="rId2" invalidUrl="" action="" tgtFrame="" tooltip="" history="1" highlightClick="0" endSnd="0"/>
              </a:rPr>
              <a:t>sales@cdmplus.com</a:t>
            </a:r>
            <a:r>
              <a:t> and we’ll work to find the best option for you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9" name="Per-Instance Suppor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Per-Instance Support</a:t>
            </a:r>
          </a:p>
        </p:txBody>
      </p:sp>
      <p:sp>
        <p:nvSpPr>
          <p:cNvPr id="290" name="Slide Subtitle"/>
          <p:cNvSpPr txBox="1"/>
          <p:nvPr>
            <p:ph type="body" idx="21"/>
          </p:nvPr>
        </p:nvSpPr>
        <p:spPr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291" name="Increasing from $55 to $125 (first increase to this fee in many years)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Increasing from $55 to $125 (first increase to this fee in </a:t>
            </a:r>
            <a:r>
              <a:rPr i="1"/>
              <a:t>many</a:t>
            </a:r>
            <a:r>
              <a:t> years)</a:t>
            </a:r>
          </a:p>
          <a:p>
            <a:pPr/>
            <a:r>
              <a:t>Help Center and YouTube channel are always free and constantly improving</a:t>
            </a:r>
          </a:p>
          <a:p>
            <a:pPr/>
            <a:r>
              <a:t>An instance is one issue, not individual calls or emails</a:t>
            </a:r>
          </a:p>
          <a:p>
            <a:pPr/>
            <a:r>
              <a:t>Connecting to hosting or issues arising from a bug are not billable</a:t>
            </a:r>
          </a:p>
          <a:p>
            <a:pPr/>
            <a:r>
              <a:t>Connecting to self hosting or assistance moving off hosting is billable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3" name="New Plan Benefits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New Plan Benefits</a:t>
            </a:r>
          </a:p>
        </p:txBody>
      </p:sp>
      <p:sp>
        <p:nvSpPr>
          <p:cNvPr id="294" name="Slide Subtitle"/>
          <p:cNvSpPr txBox="1"/>
          <p:nvPr>
            <p:ph type="body" idx="21"/>
          </p:nvPr>
        </p:nvSpPr>
        <p:spPr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295" name="See your email for details on when pricing changes go into effect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See your email for details on when pricing changes go into effect</a:t>
            </a:r>
          </a:p>
          <a:p>
            <a:pPr/>
            <a:r>
              <a:t>You get access to new benefits TODAY</a:t>
            </a:r>
          </a:p>
          <a:p>
            <a:pPr/>
            <a:r>
              <a:t>For EVERYONE, you can go on hosting at no additional charge</a:t>
            </a:r>
          </a:p>
          <a:p>
            <a:pPr/>
            <a:r>
              <a:t>For EVERYONE, you can upgrade to the latest version at no additional charge</a:t>
            </a:r>
          </a:p>
          <a:p>
            <a:pPr/>
            <a:r>
              <a:t>For those on Cloud, you can enroll in Engage for no additional charge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CDM+ Today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CDM+ Today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" name="Benefits: Upgrade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Benefits: Upgrade</a:t>
            </a:r>
          </a:p>
        </p:txBody>
      </p:sp>
      <p:sp>
        <p:nvSpPr>
          <p:cNvPr id="298" name="Slide Subtitle"/>
          <p:cNvSpPr txBox="1"/>
          <p:nvPr>
            <p:ph type="body" idx="21"/>
          </p:nvPr>
        </p:nvSpPr>
        <p:spPr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299" name="CDM+ 11.1.4 is available today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CDM+ 11.1.4 is available today</a:t>
            </a:r>
          </a:p>
          <a:p>
            <a:pPr/>
            <a:r>
              <a:t>Or try the 11.1.5 beta (expected to become the final version next week)</a:t>
            </a:r>
          </a:p>
          <a:p>
            <a:pPr/>
            <a:r>
              <a:rPr u="sng">
                <a:hlinkClick r:id="rId2" invalidUrl="" action="" tgtFrame="" tooltip="" history="1" highlightClick="0" endSnd="0"/>
              </a:rPr>
              <a:t>download.cdmplus.com</a:t>
            </a:r>
          </a:p>
          <a:p>
            <a:pPr/>
            <a:r>
              <a:t>Check System Requirements</a:t>
            </a:r>
          </a:p>
          <a:p>
            <a:pPr lvl="1"/>
            <a:r>
              <a:t>CDM+ 11.1</a:t>
            </a:r>
          </a:p>
          <a:p>
            <a:pPr lvl="1"/>
            <a:r>
              <a:t>CDM+ 12.0 for this Fall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1" name="Benefits: Hosting"/>
          <p:cNvSpPr txBox="1"/>
          <p:nvPr>
            <p:ph type="title"/>
          </p:nvPr>
        </p:nvSpPr>
        <p:spPr>
          <a:xfrm>
            <a:off x="1206500" y="1077359"/>
            <a:ext cx="21971000" cy="1433164"/>
          </a:xfrm>
          <a:prstGeom prst="rect">
            <a:avLst/>
          </a:prstGeom>
        </p:spPr>
        <p:txBody>
          <a:bodyPr/>
          <a:lstStyle/>
          <a:p>
            <a:pPr/>
            <a:r>
              <a:t>Benefits: Hosting</a:t>
            </a:r>
          </a:p>
        </p:txBody>
      </p:sp>
      <p:sp>
        <p:nvSpPr>
          <p:cNvPr id="302" name="Slide Subtitle"/>
          <p:cNvSpPr txBox="1"/>
          <p:nvPr>
            <p:ph type="body" idx="21"/>
          </p:nvPr>
        </p:nvSpPr>
        <p:spPr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303" name="Offsite backups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Offsite backups</a:t>
            </a:r>
          </a:p>
          <a:p>
            <a:pPr/>
            <a:r>
              <a:t>Remote access from any internet-connected computer</a:t>
            </a:r>
          </a:p>
          <a:p>
            <a:pPr/>
            <a:r>
              <a:t>Managed uptime</a:t>
            </a:r>
          </a:p>
          <a:p>
            <a:pPr/>
            <a:r>
              <a:t>Hosting becomes a solution without a cost factor</a:t>
            </a:r>
          </a:p>
          <a:p>
            <a:pPr/>
            <a:r>
              <a:t>70% of our clients are already hosted</a:t>
            </a:r>
          </a:p>
          <a:p>
            <a:pPr/>
            <a:r>
              <a:t>Contact </a:t>
            </a:r>
            <a:r>
              <a:rPr u="sng">
                <a:hlinkClick r:id="rId2" invalidUrl="" action="" tgtFrame="" tooltip="" history="1" highlightClick="0" endSnd="0"/>
              </a:rPr>
              <a:t>sales@cdmplus.com</a:t>
            </a:r>
            <a:r>
              <a:t> to arrange boarding</a:t>
            </a:r>
          </a:p>
          <a:p>
            <a:pPr/>
            <a:r>
              <a:t>No learning curve—use CDM+ as you always have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5" name="Benefits: Engage"/>
          <p:cNvSpPr txBox="1"/>
          <p:nvPr>
            <p:ph type="title"/>
          </p:nvPr>
        </p:nvSpPr>
        <p:spPr>
          <a:xfrm>
            <a:off x="1206500" y="1077359"/>
            <a:ext cx="21971000" cy="1433164"/>
          </a:xfrm>
          <a:prstGeom prst="rect">
            <a:avLst/>
          </a:prstGeom>
        </p:spPr>
        <p:txBody>
          <a:bodyPr/>
          <a:lstStyle/>
          <a:p>
            <a:pPr/>
            <a:r>
              <a:t>Benefits: Engage</a:t>
            </a:r>
          </a:p>
        </p:txBody>
      </p:sp>
      <p:sp>
        <p:nvSpPr>
          <p:cNvPr id="306" name="Slide Subtitle"/>
          <p:cNvSpPr txBox="1"/>
          <p:nvPr>
            <p:ph type="body" idx="21"/>
          </p:nvPr>
        </p:nvSpPr>
        <p:spPr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307" name="Integrated Online Giving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Integrated Online Giving</a:t>
            </a:r>
          </a:p>
          <a:p>
            <a:pPr/>
            <a:r>
              <a:t>Online Directories</a:t>
            </a:r>
          </a:p>
          <a:p>
            <a:pPr/>
            <a:r>
              <a:t>Payroll Direct Deposit</a:t>
            </a:r>
          </a:p>
          <a:p>
            <a:pPr/>
            <a:r>
              <a:t>Employee pay stub access</a:t>
            </a:r>
          </a:p>
          <a:p>
            <a:pPr/>
            <a:r>
              <a:t>Online Registrations</a:t>
            </a:r>
          </a:p>
          <a:p>
            <a:pPr/>
            <a:r>
              <a:t>And more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9" name="Engage: Online Giving Value"/>
          <p:cNvSpPr txBox="1"/>
          <p:nvPr>
            <p:ph type="title"/>
          </p:nvPr>
        </p:nvSpPr>
        <p:spPr>
          <a:xfrm>
            <a:off x="1206500" y="1077359"/>
            <a:ext cx="21971000" cy="1433164"/>
          </a:xfrm>
          <a:prstGeom prst="rect">
            <a:avLst/>
          </a:prstGeom>
        </p:spPr>
        <p:txBody>
          <a:bodyPr/>
          <a:lstStyle/>
          <a:p>
            <a:pPr/>
            <a:r>
              <a:t>Engage: Online Giving Value</a:t>
            </a:r>
          </a:p>
        </p:txBody>
      </p:sp>
      <p:sp>
        <p:nvSpPr>
          <p:cNvPr id="310" name="Slide Subtitle"/>
          <p:cNvSpPr txBox="1"/>
          <p:nvPr>
            <p:ph type="body" idx="21"/>
          </p:nvPr>
        </p:nvSpPr>
        <p:spPr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311" name="No monthly fees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marL="536447" indent="-536447" defTabSz="2145738">
              <a:spcBef>
                <a:spcPts val="3900"/>
              </a:spcBef>
              <a:defRPr sz="4224"/>
            </a:pPr>
            <a:r>
              <a:t>No monthly fees</a:t>
            </a:r>
          </a:p>
          <a:p>
            <a:pPr marL="536447" indent="-536447" defTabSz="2145738">
              <a:spcBef>
                <a:spcPts val="3900"/>
              </a:spcBef>
              <a:defRPr sz="4224"/>
            </a:pPr>
            <a:r>
              <a:t>$0.30 + 0.8% ACH</a:t>
            </a:r>
          </a:p>
          <a:p>
            <a:pPr marL="536447" indent="-536447" defTabSz="2145738">
              <a:spcBef>
                <a:spcPts val="3900"/>
              </a:spcBef>
              <a:defRPr sz="4224"/>
            </a:pPr>
            <a:r>
              <a:t>$0.30 + 2.9% MasterCard/Visa/Discover</a:t>
            </a:r>
          </a:p>
          <a:p>
            <a:pPr marL="536447" indent="-536447" defTabSz="2145738">
              <a:spcBef>
                <a:spcPts val="3900"/>
              </a:spcBef>
              <a:defRPr sz="4224"/>
            </a:pPr>
            <a:r>
              <a:t>$0.30 + 3.5% American Express</a:t>
            </a:r>
          </a:p>
          <a:p>
            <a:pPr marL="536447" indent="-536447" defTabSz="2145738">
              <a:spcBef>
                <a:spcPts val="3900"/>
              </a:spcBef>
              <a:defRPr sz="4224"/>
            </a:pPr>
            <a:r>
              <a:t>Fee Assist ensures you get 100% of the gift</a:t>
            </a:r>
          </a:p>
          <a:p>
            <a:pPr marL="536447" indent="-536447" defTabSz="2145738">
              <a:spcBef>
                <a:spcPts val="3900"/>
              </a:spcBef>
              <a:defRPr sz="4224"/>
            </a:pPr>
            <a:r>
              <a:t>Direct entry into CDM+ Contributions</a:t>
            </a:r>
          </a:p>
          <a:p>
            <a:pPr marL="536447" indent="-536447" defTabSz="2145738">
              <a:spcBef>
                <a:spcPts val="3900"/>
              </a:spcBef>
              <a:defRPr sz="4224"/>
            </a:pPr>
            <a:r>
              <a:t>Direct posting into your ledger</a:t>
            </a:r>
          </a:p>
          <a:p>
            <a:pPr marL="536447" indent="-536447" defTabSz="2145738">
              <a:spcBef>
                <a:spcPts val="3900"/>
              </a:spcBef>
              <a:defRPr sz="4224"/>
            </a:pPr>
            <a:r>
              <a:t>Save time and improve accuracy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3" name="Engage: Payroll Direct Deposit Value"/>
          <p:cNvSpPr txBox="1"/>
          <p:nvPr>
            <p:ph type="title"/>
          </p:nvPr>
        </p:nvSpPr>
        <p:spPr>
          <a:xfrm>
            <a:off x="1206500" y="1077359"/>
            <a:ext cx="21971000" cy="1433164"/>
          </a:xfrm>
          <a:prstGeom prst="rect">
            <a:avLst/>
          </a:prstGeom>
        </p:spPr>
        <p:txBody>
          <a:bodyPr/>
          <a:lstStyle/>
          <a:p>
            <a:pPr/>
            <a:r>
              <a:t>Engage: Payroll Direct Deposit Value</a:t>
            </a:r>
          </a:p>
        </p:txBody>
      </p:sp>
      <p:sp>
        <p:nvSpPr>
          <p:cNvPr id="314" name="Slide Subtitle"/>
          <p:cNvSpPr txBox="1"/>
          <p:nvPr>
            <p:ph type="body" idx="21"/>
          </p:nvPr>
        </p:nvSpPr>
        <p:spPr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315" name="No monthly fees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No monthly fees</a:t>
            </a:r>
          </a:p>
          <a:p>
            <a:pPr/>
            <a:r>
              <a:t>$1.00 per batch plus $0.30 per employee account</a:t>
            </a:r>
          </a:p>
          <a:p>
            <a:pPr/>
            <a:r>
              <a:t>Automatic split to employee accounts (ex. savings, HSA)</a:t>
            </a:r>
          </a:p>
          <a:p>
            <a:pPr/>
            <a:r>
              <a:t>Can mix and match paper checks and direct deposit</a:t>
            </a:r>
          </a:p>
          <a:p>
            <a:pPr/>
            <a:r>
              <a:t>Direct posting to your ledger</a:t>
            </a:r>
          </a:p>
          <a:p>
            <a:pPr/>
            <a:r>
              <a:t>Matches bank statement to the penny</a:t>
            </a:r>
          </a:p>
          <a:p>
            <a:pPr/>
            <a:r>
              <a:t>No re-keying into your bank’s website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" name="Renewal Date"/>
          <p:cNvSpPr txBox="1"/>
          <p:nvPr>
            <p:ph type="body" sz="half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Renewal Date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9" name="Possible Current Renewals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Possible Current Renewals</a:t>
            </a:r>
          </a:p>
        </p:txBody>
      </p:sp>
      <p:sp>
        <p:nvSpPr>
          <p:cNvPr id="320" name="Slide Subtitle"/>
          <p:cNvSpPr txBox="1"/>
          <p:nvPr>
            <p:ph type="body" idx="21"/>
          </p:nvPr>
        </p:nvSpPr>
        <p:spPr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321" name="Could be annual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Could be annual</a:t>
            </a:r>
          </a:p>
          <a:p>
            <a:pPr/>
            <a:r>
              <a:t>Could be monthly</a:t>
            </a:r>
          </a:p>
          <a:p>
            <a:pPr/>
            <a:r>
              <a:t>Could be 2-way mixed annual (support in January, hosting in June)</a:t>
            </a:r>
          </a:p>
          <a:p>
            <a:pPr/>
            <a:r>
              <a:t>Could be 3-way mixed annual (support in April, hosting in July, Engage in December)</a:t>
            </a:r>
          </a:p>
          <a:p>
            <a:pPr/>
            <a:r>
              <a:t>Could be annual/monthly (support in May, monthly hosting)</a:t>
            </a:r>
          </a:p>
          <a:p>
            <a:pPr/>
            <a:r>
              <a:t>Could be mixed monthly/annual (annual support in March, Hosting in June, monthly Engage)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3" name="Going Forward"/>
          <p:cNvSpPr txBox="1"/>
          <p:nvPr>
            <p:ph type="title"/>
          </p:nvPr>
        </p:nvSpPr>
        <p:spPr>
          <a:xfrm>
            <a:off x="1206500" y="1077359"/>
            <a:ext cx="21971000" cy="1433164"/>
          </a:xfrm>
          <a:prstGeom prst="rect">
            <a:avLst/>
          </a:prstGeom>
        </p:spPr>
        <p:txBody>
          <a:bodyPr/>
          <a:lstStyle/>
          <a:p>
            <a:pPr/>
            <a:r>
              <a:t>Going Forward</a:t>
            </a:r>
          </a:p>
        </p:txBody>
      </p:sp>
      <p:sp>
        <p:nvSpPr>
          <p:cNvPr id="324" name="Slide Subtitle"/>
          <p:cNvSpPr txBox="1"/>
          <p:nvPr>
            <p:ph type="body" idx="21"/>
          </p:nvPr>
        </p:nvSpPr>
        <p:spPr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325" name="Moving to one renewal date and aligning mixed annual renewals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marL="597408" indent="-597408" defTabSz="2389572">
              <a:spcBef>
                <a:spcPts val="4400"/>
              </a:spcBef>
              <a:defRPr sz="4704"/>
            </a:pPr>
            <a:r>
              <a:t>Moving to one renewal date and aligning mixed annual renewals</a:t>
            </a:r>
          </a:p>
          <a:p>
            <a:pPr marL="597408" indent="-597408" defTabSz="2389572">
              <a:spcBef>
                <a:spcPts val="4400"/>
              </a:spcBef>
              <a:defRPr sz="4704"/>
            </a:pPr>
            <a:r>
              <a:t>Can split the new renewal to stay in budget for your fiscal year </a:t>
            </a:r>
          </a:p>
          <a:p>
            <a:pPr marL="597408" indent="-597408" defTabSz="2389572">
              <a:spcBef>
                <a:spcPts val="4400"/>
              </a:spcBef>
              <a:defRPr sz="4704"/>
            </a:pPr>
            <a:r>
              <a:t>If you had a monthly component you will move to monthly after annual runs out</a:t>
            </a:r>
          </a:p>
          <a:p>
            <a:pPr marL="597408" indent="-597408" defTabSz="2389572">
              <a:spcBef>
                <a:spcPts val="4400"/>
              </a:spcBef>
              <a:defRPr sz="4704"/>
            </a:pPr>
            <a:r>
              <a:t>Can switch to annual if you prefer—annual pricing is monthly times 12</a:t>
            </a:r>
          </a:p>
          <a:p>
            <a:pPr marL="597408" indent="-597408" defTabSz="2389572">
              <a:spcBef>
                <a:spcPts val="4400"/>
              </a:spcBef>
              <a:defRPr sz="4704"/>
            </a:pPr>
            <a:r>
              <a:t>Those saving money will see a cost savings ASAP</a:t>
            </a:r>
          </a:p>
          <a:p>
            <a:pPr marL="597408" indent="-597408" defTabSz="2389572">
              <a:spcBef>
                <a:spcPts val="4400"/>
              </a:spcBef>
              <a:defRPr sz="4704"/>
            </a:pPr>
            <a:r>
              <a:t>Increases will occur after the current renewal expires</a:t>
            </a:r>
          </a:p>
          <a:p>
            <a:pPr marL="597408" indent="-597408" defTabSz="2389572">
              <a:spcBef>
                <a:spcPts val="4400"/>
              </a:spcBef>
              <a:defRPr sz="4704"/>
            </a:pPr>
            <a:r>
              <a:t>You get access to new benefits </a:t>
            </a:r>
            <a:r>
              <a:rPr b="1"/>
              <a:t>TODAY</a:t>
            </a:r>
          </a:p>
        </p:txBody>
      </p:sp>
      <p:sp>
        <p:nvSpPr>
          <p:cNvPr id="326" name="Monthly renewals requires automatic payment through ACH or Credit/Debit card"/>
          <p:cNvSpPr txBox="1"/>
          <p:nvPr/>
        </p:nvSpPr>
        <p:spPr>
          <a:xfrm>
            <a:off x="841969" y="12655575"/>
            <a:ext cx="11027665" cy="46136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/>
            <a:r>
              <a:t>Monthly renewals requires automatic payment through ACH or Credit/Debit card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8" name="Mixed Annual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Mixed Annual</a:t>
            </a:r>
          </a:p>
        </p:txBody>
      </p:sp>
      <p:sp>
        <p:nvSpPr>
          <p:cNvPr id="329" name="Slide Subtitle"/>
          <p:cNvSpPr txBox="1"/>
          <p:nvPr>
            <p:ph type="body" idx="21"/>
          </p:nvPr>
        </p:nvSpPr>
        <p:spPr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330" name="Support ($510.00)"/>
          <p:cNvSpPr txBox="1"/>
          <p:nvPr/>
        </p:nvSpPr>
        <p:spPr>
          <a:xfrm>
            <a:off x="1144844" y="5967456"/>
            <a:ext cx="5004512" cy="80843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lnSpc>
                <a:spcPct val="90000"/>
              </a:lnSpc>
              <a:spcBef>
                <a:spcPts val="4500"/>
              </a:spcBef>
              <a:defRPr sz="4800">
                <a:solidFill>
                  <a:srgbClr val="000000"/>
                </a:solidFill>
              </a:defRPr>
            </a:lvl1pPr>
          </a:lstStyle>
          <a:p>
            <a:pPr/>
            <a:r>
              <a:t>Support ($510.00)</a:t>
            </a:r>
          </a:p>
        </p:txBody>
      </p:sp>
      <p:sp>
        <p:nvSpPr>
          <p:cNvPr id="331" name="Hosting ($341.43)"/>
          <p:cNvSpPr txBox="1"/>
          <p:nvPr/>
        </p:nvSpPr>
        <p:spPr>
          <a:xfrm>
            <a:off x="1144844" y="7622184"/>
            <a:ext cx="4913681" cy="80843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lnSpc>
                <a:spcPct val="90000"/>
              </a:lnSpc>
              <a:spcBef>
                <a:spcPts val="4500"/>
              </a:spcBef>
              <a:defRPr sz="4800">
                <a:solidFill>
                  <a:srgbClr val="000000"/>
                </a:solidFill>
              </a:defRPr>
            </a:lvl1pPr>
          </a:lstStyle>
          <a:p>
            <a:pPr/>
            <a:r>
              <a:t>Hosting ($341.43)</a:t>
            </a:r>
          </a:p>
        </p:txBody>
      </p:sp>
      <p:sp>
        <p:nvSpPr>
          <p:cNvPr id="332" name="July 2021"/>
          <p:cNvSpPr txBox="1"/>
          <p:nvPr/>
        </p:nvSpPr>
        <p:spPr>
          <a:xfrm>
            <a:off x="12809673" y="9634986"/>
            <a:ext cx="2734971" cy="80843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lnSpc>
                <a:spcPct val="90000"/>
              </a:lnSpc>
              <a:spcBef>
                <a:spcPts val="4500"/>
              </a:spcBef>
              <a:defRPr sz="4800">
                <a:solidFill>
                  <a:srgbClr val="000000"/>
                </a:solidFill>
              </a:defRPr>
            </a:lvl1pPr>
          </a:lstStyle>
          <a:p>
            <a:pPr/>
            <a:r>
              <a:t>July 2021</a:t>
            </a:r>
          </a:p>
        </p:txBody>
      </p:sp>
      <p:grpSp>
        <p:nvGrpSpPr>
          <p:cNvPr id="335" name="Group"/>
          <p:cNvGrpSpPr/>
          <p:nvPr/>
        </p:nvGrpSpPr>
        <p:grpSpPr>
          <a:xfrm>
            <a:off x="6505523" y="5006235"/>
            <a:ext cx="15980608" cy="4098658"/>
            <a:chOff x="0" y="0"/>
            <a:chExt cx="15980608" cy="4098656"/>
          </a:xfrm>
        </p:grpSpPr>
        <p:sp>
          <p:nvSpPr>
            <p:cNvPr id="333" name="Line"/>
            <p:cNvSpPr/>
            <p:nvPr/>
          </p:nvSpPr>
          <p:spPr>
            <a:xfrm flipV="1">
              <a:off x="15980608" y="0"/>
              <a:ext cx="1" cy="4098657"/>
            </a:xfrm>
            <a:prstGeom prst="line">
              <a:avLst/>
            </a:prstGeom>
            <a:noFill/>
            <a:ln w="25400" cap="flat">
              <a:solidFill>
                <a:srgbClr val="000000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/>
            </a:p>
          </p:txBody>
        </p:sp>
        <p:sp>
          <p:nvSpPr>
            <p:cNvPr id="334" name="Rectangle"/>
            <p:cNvSpPr/>
            <p:nvPr/>
          </p:nvSpPr>
          <p:spPr>
            <a:xfrm>
              <a:off x="0" y="898047"/>
              <a:ext cx="15955915" cy="934780"/>
            </a:xfrm>
            <a:prstGeom prst="rect">
              <a:avLst/>
            </a:prstGeom>
            <a:solidFill>
              <a:schemeClr val="accent4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defTabSz="825500">
                <a:defRPr sz="3200">
                  <a:solidFill>
                    <a:srgbClr val="FFFFFF"/>
                  </a:solidFill>
                  <a:latin typeface="Helvetica Neue Medium"/>
                  <a:ea typeface="Helvetica Neue Medium"/>
                  <a:cs typeface="Helvetica Neue Medium"/>
                  <a:sym typeface="Helvetica Neue Medium"/>
                </a:defRPr>
              </a:pPr>
            </a:p>
          </p:txBody>
        </p:sp>
      </p:grpSp>
      <p:sp>
        <p:nvSpPr>
          <p:cNvPr id="336" name="Jan 2022"/>
          <p:cNvSpPr txBox="1"/>
          <p:nvPr/>
        </p:nvSpPr>
        <p:spPr>
          <a:xfrm>
            <a:off x="21213539" y="9634986"/>
            <a:ext cx="2622195" cy="80843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lnSpc>
                <a:spcPct val="90000"/>
              </a:lnSpc>
              <a:spcBef>
                <a:spcPts val="4500"/>
              </a:spcBef>
              <a:defRPr sz="4800">
                <a:solidFill>
                  <a:srgbClr val="000000"/>
                </a:solidFill>
              </a:defRPr>
            </a:lvl1pPr>
          </a:lstStyle>
          <a:p>
            <a:pPr/>
            <a:r>
              <a:t>Jan 2022</a:t>
            </a:r>
          </a:p>
        </p:txBody>
      </p:sp>
      <p:sp>
        <p:nvSpPr>
          <p:cNvPr id="337" name="$1.40/day"/>
          <p:cNvSpPr/>
          <p:nvPr/>
        </p:nvSpPr>
        <p:spPr>
          <a:xfrm>
            <a:off x="14200764" y="5382576"/>
            <a:ext cx="8261762" cy="1978193"/>
          </a:xfrm>
          <a:prstGeom prst="rect">
            <a:avLst/>
          </a:prstGeom>
          <a:solidFill>
            <a:schemeClr val="accent2">
              <a:alpha val="45449"/>
            </a:schemeClr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 defTabSz="825500">
              <a:defRPr sz="5200">
                <a:solidFill>
                  <a:srgbClr val="000000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</a:lstStyle>
          <a:p>
            <a:pPr/>
            <a:r>
              <a:t>$1.40/day</a:t>
            </a:r>
          </a:p>
        </p:txBody>
      </p:sp>
      <p:grpSp>
        <p:nvGrpSpPr>
          <p:cNvPr id="340" name="Group"/>
          <p:cNvGrpSpPr/>
          <p:nvPr/>
        </p:nvGrpSpPr>
        <p:grpSpPr>
          <a:xfrm>
            <a:off x="14182543" y="5006235"/>
            <a:ext cx="5565405" cy="4098658"/>
            <a:chOff x="0" y="0"/>
            <a:chExt cx="5565403" cy="4098656"/>
          </a:xfrm>
        </p:grpSpPr>
        <p:sp>
          <p:nvSpPr>
            <p:cNvPr id="338" name="Rectangle"/>
            <p:cNvSpPr/>
            <p:nvPr/>
          </p:nvSpPr>
          <p:spPr>
            <a:xfrm>
              <a:off x="0" y="2552774"/>
              <a:ext cx="5541324" cy="934780"/>
            </a:xfrm>
            <a:prstGeom prst="rect">
              <a:avLst/>
            </a:prstGeom>
            <a:solidFill>
              <a:srgbClr val="C2EDFF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defTabSz="825500">
                <a:defRPr sz="3200">
                  <a:solidFill>
                    <a:srgbClr val="FFFFFF"/>
                  </a:solidFill>
                  <a:latin typeface="Helvetica Neue Medium"/>
                  <a:ea typeface="Helvetica Neue Medium"/>
                  <a:cs typeface="Helvetica Neue Medium"/>
                  <a:sym typeface="Helvetica Neue Medium"/>
                </a:defRPr>
              </a:pPr>
            </a:p>
          </p:txBody>
        </p:sp>
        <p:sp>
          <p:nvSpPr>
            <p:cNvPr id="339" name="Line"/>
            <p:cNvSpPr/>
            <p:nvPr/>
          </p:nvSpPr>
          <p:spPr>
            <a:xfrm flipV="1">
              <a:off x="5565403" y="0"/>
              <a:ext cx="1" cy="4098657"/>
            </a:xfrm>
            <a:prstGeom prst="line">
              <a:avLst/>
            </a:prstGeom>
            <a:noFill/>
            <a:ln w="25400" cap="flat">
              <a:solidFill>
                <a:srgbClr val="000000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/>
            </a:p>
          </p:txBody>
        </p:sp>
      </p:grpSp>
      <p:sp>
        <p:nvSpPr>
          <p:cNvPr id="341" name="Nov 2021"/>
          <p:cNvSpPr txBox="1"/>
          <p:nvPr/>
        </p:nvSpPr>
        <p:spPr>
          <a:xfrm>
            <a:off x="18215666" y="9634986"/>
            <a:ext cx="2734362" cy="80843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lnSpc>
                <a:spcPct val="90000"/>
              </a:lnSpc>
              <a:spcBef>
                <a:spcPts val="4500"/>
              </a:spcBef>
              <a:defRPr sz="4800">
                <a:solidFill>
                  <a:srgbClr val="000000"/>
                </a:solidFill>
              </a:defRPr>
            </a:lvl1pPr>
          </a:lstStyle>
          <a:p>
            <a:pPr/>
            <a:r>
              <a:t>Nov 2021</a:t>
            </a:r>
          </a:p>
        </p:txBody>
      </p:sp>
      <p:sp>
        <p:nvSpPr>
          <p:cNvPr id="342" name="179 days x $1.40/day = $250.60…"/>
          <p:cNvSpPr txBox="1"/>
          <p:nvPr/>
        </p:nvSpPr>
        <p:spPr>
          <a:xfrm>
            <a:off x="1230765" y="10217107"/>
            <a:ext cx="9069325" cy="205672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algn="l">
              <a:lnSpc>
                <a:spcPct val="90000"/>
              </a:lnSpc>
              <a:spcBef>
                <a:spcPts val="4500"/>
              </a:spcBef>
              <a:defRPr sz="4800">
                <a:solidFill>
                  <a:srgbClr val="000000"/>
                </a:solidFill>
              </a:defRPr>
            </a:pPr>
            <a:r>
              <a:rPr b="1"/>
              <a:t>179 days</a:t>
            </a:r>
            <a:r>
              <a:t> x </a:t>
            </a:r>
            <a:r>
              <a:rPr b="1"/>
              <a:t>$1.40/day</a:t>
            </a:r>
            <a:r>
              <a:t> = </a:t>
            </a:r>
            <a:r>
              <a:rPr b="1"/>
              <a:t>$250.60</a:t>
            </a:r>
            <a:endParaRPr b="1"/>
          </a:p>
          <a:p>
            <a:pPr algn="l">
              <a:lnSpc>
                <a:spcPct val="90000"/>
              </a:lnSpc>
              <a:spcBef>
                <a:spcPts val="4500"/>
              </a:spcBef>
              <a:defRPr sz="4800">
                <a:solidFill>
                  <a:srgbClr val="000000"/>
                </a:solidFill>
              </a:defRPr>
            </a:pPr>
            <a:r>
              <a:rPr b="1"/>
              <a:t>$250.60</a:t>
            </a:r>
            <a:r>
              <a:t> ÷ </a:t>
            </a:r>
            <a:r>
              <a:rPr b="1"/>
              <a:t>$2.34/day</a:t>
            </a:r>
            <a:r>
              <a:t> = </a:t>
            </a:r>
            <a:r>
              <a:rPr b="1"/>
              <a:t>107 days</a:t>
            </a:r>
          </a:p>
        </p:txBody>
      </p:sp>
      <p:grpSp>
        <p:nvGrpSpPr>
          <p:cNvPr id="346" name="Group"/>
          <p:cNvGrpSpPr/>
          <p:nvPr/>
        </p:nvGrpSpPr>
        <p:grpSpPr>
          <a:xfrm>
            <a:off x="14250348" y="3934900"/>
            <a:ext cx="8144580" cy="820518"/>
            <a:chOff x="0" y="0"/>
            <a:chExt cx="8144579" cy="820517"/>
          </a:xfrm>
        </p:grpSpPr>
        <p:sp>
          <p:nvSpPr>
            <p:cNvPr id="343" name="179 days"/>
            <p:cNvSpPr txBox="1"/>
            <p:nvPr/>
          </p:nvSpPr>
          <p:spPr>
            <a:xfrm>
              <a:off x="2921311" y="-1"/>
              <a:ext cx="2666696" cy="820519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 algn="l">
                <a:lnSpc>
                  <a:spcPct val="90000"/>
                </a:lnSpc>
                <a:spcBef>
                  <a:spcPts val="4500"/>
                </a:spcBef>
                <a:defRPr b="1" sz="4800">
                  <a:solidFill>
                    <a:srgbClr val="000000"/>
                  </a:solidFill>
                </a:defRPr>
              </a:lvl1pPr>
            </a:lstStyle>
            <a:p>
              <a:pPr/>
              <a:r>
                <a:t>179 days</a:t>
              </a:r>
            </a:p>
          </p:txBody>
        </p:sp>
        <p:sp>
          <p:nvSpPr>
            <p:cNvPr id="344" name="Line"/>
            <p:cNvSpPr/>
            <p:nvPr/>
          </p:nvSpPr>
          <p:spPr>
            <a:xfrm flipH="1" flipV="1">
              <a:off x="0" y="480281"/>
              <a:ext cx="2439497" cy="1"/>
            </a:xfrm>
            <a:prstGeom prst="line">
              <a:avLst/>
            </a:prstGeom>
            <a:noFill/>
            <a:ln w="76200" cap="flat">
              <a:solidFill>
                <a:srgbClr val="000000"/>
              </a:solidFill>
              <a:prstDash val="solid"/>
              <a:miter lim="400000"/>
              <a:tailEnd type="triangle" w="med" len="med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/>
            </a:p>
          </p:txBody>
        </p:sp>
        <p:sp>
          <p:nvSpPr>
            <p:cNvPr id="345" name="Line"/>
            <p:cNvSpPr/>
            <p:nvPr/>
          </p:nvSpPr>
          <p:spPr>
            <a:xfrm>
              <a:off x="6049581" y="480281"/>
              <a:ext cx="2094999" cy="1"/>
            </a:xfrm>
            <a:prstGeom prst="line">
              <a:avLst/>
            </a:prstGeom>
            <a:noFill/>
            <a:ln w="76200" cap="flat">
              <a:solidFill>
                <a:srgbClr val="000000"/>
              </a:solidFill>
              <a:prstDash val="solid"/>
              <a:miter lim="400000"/>
              <a:tailEnd type="triangle" w="med" len="med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/>
            </a:p>
          </p:txBody>
        </p:sp>
      </p:grpSp>
      <p:grpSp>
        <p:nvGrpSpPr>
          <p:cNvPr id="350" name="Group"/>
          <p:cNvGrpSpPr/>
          <p:nvPr/>
        </p:nvGrpSpPr>
        <p:grpSpPr>
          <a:xfrm>
            <a:off x="14259354" y="8749534"/>
            <a:ext cx="5411782" cy="820519"/>
            <a:chOff x="0" y="0"/>
            <a:chExt cx="5411781" cy="820517"/>
          </a:xfrm>
        </p:grpSpPr>
        <p:sp>
          <p:nvSpPr>
            <p:cNvPr id="347" name="107 days"/>
            <p:cNvSpPr txBox="1"/>
            <p:nvPr/>
          </p:nvSpPr>
          <p:spPr>
            <a:xfrm>
              <a:off x="1372542" y="-1"/>
              <a:ext cx="2666696" cy="820519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 algn="l">
                <a:lnSpc>
                  <a:spcPct val="90000"/>
                </a:lnSpc>
                <a:spcBef>
                  <a:spcPts val="4500"/>
                </a:spcBef>
                <a:defRPr b="1" sz="4800">
                  <a:solidFill>
                    <a:srgbClr val="000000"/>
                  </a:solidFill>
                </a:defRPr>
              </a:lvl1pPr>
            </a:lstStyle>
            <a:p>
              <a:pPr/>
              <a:r>
                <a:t>107 days</a:t>
              </a:r>
            </a:p>
          </p:txBody>
        </p:sp>
        <p:sp>
          <p:nvSpPr>
            <p:cNvPr id="348" name="Line"/>
            <p:cNvSpPr/>
            <p:nvPr/>
          </p:nvSpPr>
          <p:spPr>
            <a:xfrm flipH="1" flipV="1">
              <a:off x="-1" y="410258"/>
              <a:ext cx="1212430" cy="1"/>
            </a:xfrm>
            <a:prstGeom prst="line">
              <a:avLst/>
            </a:prstGeom>
            <a:noFill/>
            <a:ln w="76200" cap="flat">
              <a:solidFill>
                <a:srgbClr val="000000"/>
              </a:solidFill>
              <a:prstDash val="solid"/>
              <a:miter lim="400000"/>
              <a:tailEnd type="triangle" w="med" len="med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/>
            </a:p>
          </p:txBody>
        </p:sp>
        <p:sp>
          <p:nvSpPr>
            <p:cNvPr id="349" name="Line"/>
            <p:cNvSpPr/>
            <p:nvPr/>
          </p:nvSpPr>
          <p:spPr>
            <a:xfrm>
              <a:off x="4199352" y="410258"/>
              <a:ext cx="1212430" cy="1"/>
            </a:xfrm>
            <a:prstGeom prst="line">
              <a:avLst/>
            </a:prstGeom>
            <a:noFill/>
            <a:ln w="76200" cap="flat">
              <a:solidFill>
                <a:srgbClr val="000000"/>
              </a:solidFill>
              <a:prstDash val="solid"/>
              <a:miter lim="400000"/>
              <a:tailEnd type="triangle" w="med" len="med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/>
            </a:p>
          </p:txBody>
        </p:sp>
      </p:grpSp>
      <p:grpSp>
        <p:nvGrpSpPr>
          <p:cNvPr id="353" name="Group"/>
          <p:cNvGrpSpPr/>
          <p:nvPr/>
        </p:nvGrpSpPr>
        <p:grpSpPr>
          <a:xfrm>
            <a:off x="6505523" y="5006236"/>
            <a:ext cx="7692595" cy="4098657"/>
            <a:chOff x="0" y="0"/>
            <a:chExt cx="7692594" cy="4098656"/>
          </a:xfrm>
        </p:grpSpPr>
        <p:sp>
          <p:nvSpPr>
            <p:cNvPr id="351" name="Rectangle"/>
            <p:cNvSpPr/>
            <p:nvPr/>
          </p:nvSpPr>
          <p:spPr>
            <a:xfrm>
              <a:off x="0" y="2552774"/>
              <a:ext cx="7692595" cy="934779"/>
            </a:xfrm>
            <a:prstGeom prst="rect">
              <a:avLst/>
            </a:prstGeom>
            <a:solidFill>
              <a:srgbClr val="C1A7FF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defTabSz="825500">
                <a:defRPr sz="3200">
                  <a:solidFill>
                    <a:srgbClr val="FFFFFF"/>
                  </a:solidFill>
                  <a:latin typeface="Helvetica Neue Medium"/>
                  <a:ea typeface="Helvetica Neue Medium"/>
                  <a:cs typeface="Helvetica Neue Medium"/>
                  <a:sym typeface="Helvetica Neue Medium"/>
                </a:defRPr>
              </a:pPr>
            </a:p>
          </p:txBody>
        </p:sp>
        <p:sp>
          <p:nvSpPr>
            <p:cNvPr id="352" name="Line"/>
            <p:cNvSpPr/>
            <p:nvPr/>
          </p:nvSpPr>
          <p:spPr>
            <a:xfrm flipV="1">
              <a:off x="7671635" y="0"/>
              <a:ext cx="1" cy="4098657"/>
            </a:xfrm>
            <a:prstGeom prst="line">
              <a:avLst/>
            </a:prstGeom>
            <a:noFill/>
            <a:ln w="25400" cap="flat">
              <a:solidFill>
                <a:srgbClr val="000000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/>
            </a:p>
          </p:txBody>
        </p:sp>
      </p:grpSp>
      <p:sp>
        <p:nvSpPr>
          <p:cNvPr id="354" name="$2.34/day"/>
          <p:cNvSpPr/>
          <p:nvPr/>
        </p:nvSpPr>
        <p:spPr>
          <a:xfrm>
            <a:off x="6481917" y="5382576"/>
            <a:ext cx="7715294" cy="3599636"/>
          </a:xfrm>
          <a:prstGeom prst="rect">
            <a:avLst/>
          </a:prstGeom>
          <a:solidFill>
            <a:schemeClr val="accent2">
              <a:alpha val="45449"/>
            </a:schemeClr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 defTabSz="825500">
              <a:defRPr sz="5200">
                <a:solidFill>
                  <a:srgbClr val="000000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</a:lstStyle>
          <a:p>
            <a:pPr/>
            <a:r>
              <a:t>$2.34/day</a:t>
            </a:r>
          </a:p>
        </p:txBody>
      </p:sp>
      <p:pic>
        <p:nvPicPr>
          <p:cNvPr id="355" name="Oval Oval" descr="Oval Oval"/>
          <p:cNvPicPr>
            <a:picLocks noChangeAspect="0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 rot="21328854">
            <a:off x="17389298" y="9268783"/>
            <a:ext cx="4234696" cy="1566239"/>
          </a:xfrm>
          <a:prstGeom prst="rect">
            <a:avLst/>
          </a:prstGeom>
        </p:spPr>
      </p:pic>
      <p:sp>
        <p:nvSpPr>
          <p:cNvPr id="357" name="?"/>
          <p:cNvSpPr txBox="1"/>
          <p:nvPr/>
        </p:nvSpPr>
        <p:spPr>
          <a:xfrm>
            <a:off x="18056953" y="7012833"/>
            <a:ext cx="903936" cy="184956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lnSpc>
                <a:spcPct val="80000"/>
              </a:lnSpc>
              <a:defRPr b="1" spc="-232" sz="11600">
                <a:solidFill>
                  <a:srgbClr val="000000"/>
                </a:solidFill>
              </a:defRPr>
            </a:lvl1pPr>
          </a:lstStyle>
          <a:p>
            <a:pPr/>
            <a:r>
              <a:t>?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8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3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700" fill="hold"/>
                                        <p:tgtEl>
                                          <p:spTgt spid="3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700" fill="hold"/>
                                        <p:tgtEl>
                                          <p:spTgt spid="3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700"/>
                            </p:stCondLst>
                            <p:childTnLst>
                              <p:par>
                                <p:cTn id="10" presetClass="entr" nodeType="afterEffect" presetSubtype="8" presetID="22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1" fill="hold"/>
                                        <p:tgtEl>
                                          <p:spTgt spid="3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id="12" dur="1000"/>
                                        <p:tgtEl>
                                          <p:spTgt spid="3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700"/>
                            </p:stCondLst>
                            <p:childTnLst>
                              <p:par>
                                <p:cTn id="14" presetClass="entr" nodeType="afterEffect" presetSubtype="4" presetID="2" grpId="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5" fill="hold"/>
                                        <p:tgtEl>
                                          <p:spTgt spid="3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400" fill="hold"/>
                                        <p:tgtEl>
                                          <p:spTgt spid="3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400" fill="hold"/>
                                        <p:tgtEl>
                                          <p:spTgt spid="3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Class="entr" nodeType="clickEffect" presetSubtype="8" presetID="2" grpId="4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1" fill="hold"/>
                                        <p:tgtEl>
                                          <p:spTgt spid="3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700" fill="hold"/>
                                        <p:tgtEl>
                                          <p:spTgt spid="3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700" fill="hold"/>
                                        <p:tgtEl>
                                          <p:spTgt spid="3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700"/>
                            </p:stCondLst>
                            <p:childTnLst>
                              <p:par>
                                <p:cTn id="25" presetClass="entr" nodeType="afterEffect" presetSubtype="8" presetID="22" grpId="5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6" fill="hold"/>
                                        <p:tgtEl>
                                          <p:spTgt spid="3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id="27" dur="1000"/>
                                        <p:tgtEl>
                                          <p:spTgt spid="3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700"/>
                            </p:stCondLst>
                            <p:childTnLst>
                              <p:par>
                                <p:cTn id="29" presetClass="entr" nodeType="afterEffect" presetSubtype="4" presetID="2" grpId="6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0" fill="hold"/>
                                        <p:tgtEl>
                                          <p:spTgt spid="3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400" fill="hold"/>
                                        <p:tgtEl>
                                          <p:spTgt spid="3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400" fill="hold"/>
                                        <p:tgtEl>
                                          <p:spTgt spid="3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Class="entr" nodeType="clickEffect" presetSubtype="16" presetID="23" grpId="7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6" fill="hold"/>
                                        <p:tgtEl>
                                          <p:spTgt spid="3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750" fill="hold"/>
                                        <p:tgtEl>
                                          <p:spTgt spid="3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750" fill="hold"/>
                                        <p:tgtEl>
                                          <p:spTgt spid="3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Class="exit" nodeType="clickEffect" presetSubtype="0" presetID="1" grpId="8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2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Class="entr" nodeType="afterEffect" presetSubtype="32" presetID="4" grpId="9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5" fill="hold"/>
                                        <p:tgtEl>
                                          <p:spTgt spid="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ox(out)" transition="in">
                                      <p:cBhvr>
                                        <p:cTn id="46" dur="1000"/>
                                        <p:tgtEl>
                                          <p:spTgt spid="3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Class="entr" nodeType="clickEffect" presetSubtype="8" presetID="22" grpId="10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50" fill="hold"/>
                                        <p:tgtEl>
                                          <p:spTgt spid="3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id="51" dur="1000"/>
                                        <p:tgtEl>
                                          <p:spTgt spid="3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Class="entr" nodeType="clickEffect" presetSubtype="8" presetID="22" grpId="1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55" fill="hold"/>
                                        <p:tgtEl>
                                          <p:spTgt spid="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id="56" dur="1000"/>
                                        <p:tgtEl>
                                          <p:spTgt spid="3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Class="entr" nodeType="clickEffect" presetSubtype="0" presetID="1" grpId="12" fill="hold">
                                  <p:stCondLst>
                                    <p:cond delay="0"/>
                                  </p:stCondLst>
                                  <p:iterate type="lt" backwards="0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60" fill="hold"/>
                                        <p:tgtEl>
                                          <p:spTgt spid="34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Class="entr" nodeType="withEffect" presetSubtype="0" presetID="1" grpId="12" fill="hold">
                                  <p:stCondLst>
                                    <p:cond delay="0"/>
                                  </p:stCondLst>
                                  <p:iterate type="lt" backwards="0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62" fill="hold"/>
                                        <p:tgtEl>
                                          <p:spTgt spid="3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Class="entr" nodeType="clickEffect" presetSubtype="0" presetID="1" grpId="12" fill="hold">
                                  <p:stCondLst>
                                    <p:cond delay="0"/>
                                  </p:stCondLst>
                                  <p:iterate type="lt" backwards="0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66" fill="hold"/>
                                        <p:tgtEl>
                                          <p:spTgt spid="3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Class="exit" nodeType="clickEffect" presetSubtype="8" presetID="22" grpId="1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animEffect filter="wipe(left)" transition="out">
                                      <p:cBhvr>
                                        <p:cTn id="70" dur="2000" fill="hold"/>
                                        <p:tgtEl>
                                          <p:spTgt spid="3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2000"/>
                            </p:stCondLst>
                            <p:childTnLst>
                              <p:par>
                                <p:cTn id="73" presetClass="exit" nodeType="afterEffect" presetSubtype="8" presetID="22" grpId="14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animEffect filter="wipe(left)" transition="out">
                                      <p:cBhvr>
                                        <p:cTn id="74" dur="2000" fill="hold"/>
                                        <p:tgtEl>
                                          <p:spTgt spid="3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4000"/>
                            </p:stCondLst>
                            <p:childTnLst>
                              <p:par>
                                <p:cTn id="77" presetClass="exit" nodeType="afterEffect" presetSubtype="8" presetID="22" grpId="15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animEffect filter="wipe(left)" transition="out">
                                      <p:cBhvr>
                                        <p:cTn id="78" dur="2000" fill="hold"/>
                                        <p:tgtEl>
                                          <p:spTgt spid="3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Class="exit" nodeType="withEffect" presetSubtype="8" presetID="22" grpId="15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animEffect filter="wipe(left)" transition="out">
                                      <p:cBhvr>
                                        <p:cTn id="81" dur="2000" fill="hold"/>
                                        <p:tgtEl>
                                          <p:spTgt spid="3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2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Class="exit" nodeType="withEffect" presetSubtype="8" presetID="22" grpId="15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animEffect filter="wipe(left)" transition="out">
                                      <p:cBhvr>
                                        <p:cTn id="84" dur="2000" fill="hold"/>
                                        <p:tgtEl>
                                          <p:spTgt spid="342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5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4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6000"/>
                            </p:stCondLst>
                            <p:childTnLst>
                              <p:par>
                                <p:cTn id="87" presetClass="exit" nodeType="afterEffect" presetSubtype="8" presetID="22" grpId="16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animEffect filter="wipe(left)" transition="out">
                                      <p:cBhvr>
                                        <p:cTn id="88" dur="2000" fill="hold"/>
                                        <p:tgtEl>
                                          <p:spTgt spid="3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9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8000"/>
                            </p:stCondLst>
                            <p:childTnLst>
                              <p:par>
                                <p:cTn id="91" presetClass="entr" nodeType="afterEffect" presetSubtype="8" presetID="22" grpId="17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92" fill="hold"/>
                                        <p:tgtEl>
                                          <p:spTgt spid="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id="93" dur="1000"/>
                                        <p:tgtEl>
                                          <p:spTgt spid="3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9000"/>
                            </p:stCondLst>
                            <p:childTnLst>
                              <p:par>
                                <p:cTn id="95" presetClass="entr" nodeType="afterEffect" presetSubtype="8" presetID="22" grpId="18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96" fill="hold"/>
                                        <p:tgtEl>
                                          <p:spTgt spid="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id="97" dur="1000"/>
                                        <p:tgtEl>
                                          <p:spTgt spid="3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10000"/>
                            </p:stCondLst>
                            <p:childTnLst>
                              <p:par>
                                <p:cTn id="99" presetClass="entr" nodeType="afterEffect" presetSubtype="4" presetID="2" grpId="19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0" fill="hold"/>
                                        <p:tgtEl>
                                          <p:spTgt spid="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1" dur="400" fill="hold"/>
                                        <p:tgtEl>
                                          <p:spTgt spid="3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400" fill="hold"/>
                                        <p:tgtEl>
                                          <p:spTgt spid="3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Class="entr" nodeType="clickEffect" presetSubtype="8" presetID="22" grpId="20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6" fill="hold"/>
                                        <p:tgtEl>
                                          <p:spTgt spid="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id="107" dur="500"/>
                                        <p:tgtEl>
                                          <p:spTgt spid="3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336" grpId="3"/>
      <p:bldP build="whole" bldLvl="1" animBg="1" rev="0" advAuto="0" spid="354" grpId="11"/>
      <p:bldP build="whole" bldLvl="1" animBg="1" rev="0" advAuto="0" spid="330" grpId="1"/>
      <p:bldP build="whole" bldLvl="1" animBg="1" rev="0" advAuto="0" spid="355" grpId="20"/>
      <p:bldP build="whole" bldLvl="1" animBg="1" rev="0" advAuto="0" spid="354" grpId="13"/>
      <p:bldP build="whole" bldLvl="1" animBg="1" rev="0" advAuto="0" spid="357" grpId="7"/>
      <p:bldP build="whole" bldLvl="1" animBg="1" rev="0" advAuto="0" spid="357" grpId="8"/>
      <p:bldP build="whole" bldLvl="1" animBg="1" rev="0" advAuto="0" spid="346" grpId="9"/>
      <p:bldP build="whole" bldLvl="1" animBg="1" rev="0" advAuto="0" spid="332" grpId="6"/>
      <p:bldP build="whole" bldLvl="1" animBg="1" rev="0" advAuto="0" spid="331" grpId="4"/>
      <p:bldP build="p" bldLvl="5" animBg="1" rev="0" advAuto="0" spid="342" grpId="12"/>
      <p:bldP build="whole" bldLvl="1" animBg="1" rev="0" advAuto="0" spid="341" grpId="19"/>
      <p:bldP build="whole" bldLvl="1" animBg="1" rev="0" advAuto="0" spid="340" grpId="17"/>
      <p:bldP build="p" bldLvl="5" animBg="1" rev="0" advAuto="0" spid="342" grpId="15"/>
      <p:bldP build="whole" bldLvl="1" animBg="1" rev="0" advAuto="0" spid="346" grpId="16"/>
      <p:bldP build="whole" bldLvl="1" animBg="1" rev="0" advAuto="0" spid="335" grpId="2"/>
      <p:bldP build="whole" bldLvl="1" animBg="1" rev="0" advAuto="0" spid="337" grpId="10"/>
      <p:bldP build="whole" bldLvl="1" animBg="1" rev="0" advAuto="0" spid="353" grpId="5"/>
      <p:bldP build="whole" bldLvl="1" animBg="1" rev="0" advAuto="0" spid="337" grpId="14"/>
      <p:bldP build="whole" bldLvl="1" animBg="1" rev="0" advAuto="0" spid="350" grpId="18"/>
    </p:bld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9" name="It’s getting simpler 🙂"/>
          <p:cNvSpPr txBox="1"/>
          <p:nvPr>
            <p:ph type="body" sz="half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It’s getting simpler 🙂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CDM+ Software Suite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CDM+ Software Suite</a:t>
            </a:r>
          </a:p>
        </p:txBody>
      </p:sp>
      <p:sp>
        <p:nvSpPr>
          <p:cNvPr id="166" name="Slide Subtitle"/>
          <p:cNvSpPr txBox="1"/>
          <p:nvPr>
            <p:ph type="body" idx="21"/>
          </p:nvPr>
        </p:nvSpPr>
        <p:spPr>
          <a:prstGeom prst="rect">
            <a:avLst/>
          </a:prstGeom>
        </p:spPr>
        <p:txBody>
          <a:bodyPr/>
          <a:lstStyle/>
          <a:p>
            <a:pPr/>
          </a:p>
        </p:txBody>
      </p:sp>
      <p:pic>
        <p:nvPicPr>
          <p:cNvPr id="167" name="platforms-cdm-cloud-computing.png" descr="platforms-cdm-cloud-computing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7417151" y="2799379"/>
            <a:ext cx="9549698" cy="8117242"/>
          </a:xfrm>
          <a:prstGeom prst="rect">
            <a:avLst/>
          </a:prstGeom>
          <a:ln w="12700">
            <a:miter lim="400000"/>
          </a:ln>
        </p:spPr>
      </p:pic>
      <p:sp>
        <p:nvSpPr>
          <p:cNvPr id="168" name="https://www.cdmplus.com/desktop-web-and-mobile-platforms/"/>
          <p:cNvSpPr txBox="1"/>
          <p:nvPr/>
        </p:nvSpPr>
        <p:spPr>
          <a:xfrm>
            <a:off x="818364" y="12065449"/>
            <a:ext cx="8791042" cy="46136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/>
            <a:r>
              <a:t>https://www.cdmplus.com/desktop-web-and-mobile-platforms/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1" name="Next Steps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Next Steps</a:t>
            </a:r>
          </a:p>
        </p:txBody>
      </p:sp>
      <p:sp>
        <p:nvSpPr>
          <p:cNvPr id="362" name="Slide Subtitle"/>
          <p:cNvSpPr txBox="1"/>
          <p:nvPr>
            <p:ph type="body" idx="21"/>
          </p:nvPr>
        </p:nvSpPr>
        <p:spPr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363" name="Review your plan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Review your plan</a:t>
            </a:r>
          </a:p>
          <a:p>
            <a:pPr/>
            <a:r>
              <a:t>Talk to sales if you want to make adjustments</a:t>
            </a:r>
          </a:p>
          <a:p>
            <a:pPr lvl="1"/>
            <a:r>
              <a:rPr u="sng">
                <a:hlinkClick r:id="rId2" invalidUrl="" action="" tgtFrame="" tooltip="" history="1" highlightClick="0" endSnd="0"/>
              </a:rPr>
              <a:t>sales@cdmplus.com</a:t>
            </a:r>
          </a:p>
          <a:p>
            <a:pPr lvl="1"/>
            <a:r>
              <a:t>877-891-4236</a:t>
            </a:r>
          </a:p>
          <a:p>
            <a:pPr/>
            <a:r>
              <a:t>Go on hosting (schedule with sales) </a:t>
            </a:r>
          </a:p>
          <a:p>
            <a:pPr/>
            <a:r>
              <a:t>Upgrade (</a:t>
            </a:r>
            <a:r>
              <a:rPr u="sng">
                <a:hlinkClick r:id="rId3" invalidUrl="" action="" tgtFrame="" tooltip="" history="1" highlightClick="0" endSnd="0"/>
              </a:rPr>
              <a:t>download.cdmplus.com</a:t>
            </a:r>
            <a:r>
              <a:t>)</a:t>
            </a:r>
          </a:p>
          <a:p>
            <a:pPr/>
            <a:r>
              <a:t>Enroll in Engage (contact sales)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5" name="A note about our Q &amp; A"/>
          <p:cNvSpPr txBox="1"/>
          <p:nvPr>
            <p:ph type="title"/>
          </p:nvPr>
        </p:nvSpPr>
        <p:spPr>
          <a:xfrm>
            <a:off x="1206500" y="1077359"/>
            <a:ext cx="21971000" cy="1433164"/>
          </a:xfrm>
          <a:prstGeom prst="rect">
            <a:avLst/>
          </a:prstGeom>
        </p:spPr>
        <p:txBody>
          <a:bodyPr/>
          <a:lstStyle/>
          <a:p>
            <a:pPr/>
            <a:r>
              <a:t>A note about our Q &amp; A</a:t>
            </a:r>
          </a:p>
        </p:txBody>
      </p:sp>
      <p:sp>
        <p:nvSpPr>
          <p:cNvPr id="366" name="Slide Subtitle"/>
          <p:cNvSpPr txBox="1"/>
          <p:nvPr>
            <p:ph type="body" idx="21"/>
          </p:nvPr>
        </p:nvSpPr>
        <p:spPr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367" name="We are happy to answers your questions…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We are happy to answers your questions…</a:t>
            </a:r>
          </a:p>
          <a:p>
            <a:pPr/>
            <a:r>
              <a:t>But we won’t review your specific configuration during the public webinar</a:t>
            </a:r>
          </a:p>
          <a:p>
            <a:pPr/>
            <a:r>
              <a:t>This is for confidentiality and privacy</a:t>
            </a:r>
          </a:p>
          <a:p>
            <a:pPr/>
            <a:r>
              <a:t>Instead, contact sales to cover your specific configuration</a:t>
            </a:r>
          </a:p>
          <a:p>
            <a:pPr/>
            <a:r>
              <a:t>Feel free to ask about elements that apply to your specific configuration, but we won’t pull up your pricing and talk through it point by point while everyone listens 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9" name="Q &amp; A"/>
          <p:cNvSpPr txBox="1"/>
          <p:nvPr>
            <p:ph type="body" sz="half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Q &amp; A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Right Tool for the Job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Right Tool for the Job</a:t>
            </a:r>
          </a:p>
        </p:txBody>
      </p:sp>
      <p:sp>
        <p:nvSpPr>
          <p:cNvPr id="171" name="Slide Subtitle"/>
          <p:cNvSpPr txBox="1"/>
          <p:nvPr>
            <p:ph type="body" idx="21"/>
          </p:nvPr>
        </p:nvSpPr>
        <p:spPr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72" name="CDM+ is Cloud Computing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CDM+ is </a:t>
            </a:r>
            <a:r>
              <a:rPr b="1"/>
              <a:t>Cloud Computing</a:t>
            </a:r>
          </a:p>
          <a:p>
            <a:pPr/>
            <a:r>
              <a:rPr b="1"/>
              <a:t>CDM+ Desktop</a:t>
            </a:r>
            <a:r>
              <a:t> offers powerful, robust database software (e.g. accounting operations and reporting)</a:t>
            </a:r>
          </a:p>
          <a:p>
            <a:pPr/>
            <a:r>
              <a:rPr b="1"/>
              <a:t>CDM+ Mobile</a:t>
            </a:r>
            <a:r>
              <a:t> provides fast, purpose-built data access (e.g. attendance entry, check-in, and receipts)</a:t>
            </a:r>
          </a:p>
          <a:p>
            <a:pPr/>
            <a:r>
              <a:rPr b="1"/>
              <a:t>Engage</a:t>
            </a:r>
            <a:r>
              <a:t> provides a familiar, online experience for members and visitors (e.g. online giving and directories)</a:t>
            </a:r>
          </a:p>
          <a:p>
            <a:pPr/>
            <a:r>
              <a:rPr b="1"/>
              <a:t>Hosted</a:t>
            </a:r>
            <a:r>
              <a:t> data in our managed cloud connects and integrates everything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The Key is Integration"/>
          <p:cNvSpPr txBox="1"/>
          <p:nvPr>
            <p:ph type="body" sz="half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The Key is Integration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Integration Equals Value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Integration Equals Value</a:t>
            </a:r>
          </a:p>
        </p:txBody>
      </p:sp>
      <p:sp>
        <p:nvSpPr>
          <p:cNvPr id="177" name="Slide Subtitle"/>
          <p:cNvSpPr txBox="1"/>
          <p:nvPr>
            <p:ph type="body" idx="21"/>
          </p:nvPr>
        </p:nvSpPr>
        <p:spPr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78" name="Save time importing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Save time importing</a:t>
            </a:r>
          </a:p>
          <a:p>
            <a:pPr/>
            <a:r>
              <a:t>Save money paying for discrete systems</a:t>
            </a:r>
          </a:p>
          <a:p>
            <a:pPr/>
            <a:r>
              <a:t>Save time updating separate systems</a:t>
            </a:r>
          </a:p>
          <a:p>
            <a:pPr/>
            <a:r>
              <a:t>Accurate, centralized data avoid mistakes that cost time, money, and confusion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CDM+ Supporting Services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CDM+ Supporting Services</a:t>
            </a:r>
          </a:p>
        </p:txBody>
      </p:sp>
      <p:sp>
        <p:nvSpPr>
          <p:cNvPr id="181" name="Slide Subtitle"/>
          <p:cNvSpPr txBox="1"/>
          <p:nvPr>
            <p:ph type="body" idx="21"/>
          </p:nvPr>
        </p:nvSpPr>
        <p:spPr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82" name="Routine software updates and upgrades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Routine software updates and upgrades</a:t>
            </a:r>
          </a:p>
          <a:p>
            <a:pPr/>
            <a:r>
              <a:t>Constantly updated documentation (</a:t>
            </a:r>
            <a:r>
              <a:rPr u="sng">
                <a:hlinkClick r:id="rId2" invalidUrl="" action="" tgtFrame="" tooltip="" history="1" highlightClick="0" endSnd="0"/>
              </a:rPr>
              <a:t>help.suran.com</a:t>
            </a:r>
            <a:r>
              <a:t>)</a:t>
            </a:r>
          </a:p>
          <a:p>
            <a:pPr/>
            <a:r>
              <a:t>First class support</a:t>
            </a:r>
          </a:p>
          <a:p>
            <a:pPr/>
            <a:r>
              <a:t>Excellent training options 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theme/theme1.xml><?xml version="1.0" encoding="utf-8"?>
<a:theme xmlns:a="http://schemas.openxmlformats.org/drawingml/2006/main" xmlns:r="http://schemas.openxmlformats.org/officeDocument/2006/relationships" name="21_BasicWhite">
  <a:themeElements>
    <a:clrScheme name="21_BasicWhite">
      <a:dk1>
        <a:srgbClr val="5E5E5E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FD932"/>
      </a:accent4>
      <a:accent5>
        <a:srgbClr val="FF644E"/>
      </a:accent5>
      <a:accent6>
        <a:srgbClr val="FF42A1"/>
      </a:accent6>
      <a:hlink>
        <a:srgbClr val="0000FF"/>
      </a:hlink>
      <a:folHlink>
        <a:srgbClr val="FF00FF"/>
      </a:folHlink>
    </a:clrScheme>
    <a:fontScheme name="21_BasicWhite">
      <a:majorFont>
        <a:latin typeface="Helvetica Neue"/>
        <a:ea typeface="Helvetica Neue"/>
        <a:cs typeface="Helvetica Neue"/>
      </a:majorFont>
      <a:minorFont>
        <a:latin typeface="Helvetica Neue"/>
        <a:ea typeface="Helvetica Neue"/>
        <a:cs typeface="Helvetica Neue"/>
      </a:minorFont>
    </a:fontScheme>
    <a:fmtScheme name="21_Basic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00000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2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Helvetica Neue Medium"/>
            <a:ea typeface="Helvetica Neue Medium"/>
            <a:cs typeface="Helvetica Neue Medium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2438338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400" u="none" kumimoji="0" normalizeH="0">
            <a:ln>
              <a:noFill/>
            </a:ln>
            <a:solidFill>
              <a:srgbClr val="5E5E5E"/>
            </a:solidFill>
            <a:effectLst/>
            <a:uFillTx/>
            <a:latin typeface="+mn-lt"/>
            <a:ea typeface="+mn-ea"/>
            <a:cs typeface="+mn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21_BasicWhite">
  <a:themeElements>
    <a:clrScheme name="21_Basic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FD932"/>
      </a:accent4>
      <a:accent5>
        <a:srgbClr val="FF644E"/>
      </a:accent5>
      <a:accent6>
        <a:srgbClr val="FF42A1"/>
      </a:accent6>
      <a:hlink>
        <a:srgbClr val="0000FF"/>
      </a:hlink>
      <a:folHlink>
        <a:srgbClr val="FF00FF"/>
      </a:folHlink>
    </a:clrScheme>
    <a:fontScheme name="21_BasicWhite">
      <a:majorFont>
        <a:latin typeface="Helvetica Neue"/>
        <a:ea typeface="Helvetica Neue"/>
        <a:cs typeface="Helvetica Neue"/>
      </a:majorFont>
      <a:minorFont>
        <a:latin typeface="Helvetica Neue"/>
        <a:ea typeface="Helvetica Neue"/>
        <a:cs typeface="Helvetica Neue"/>
      </a:minorFont>
    </a:fontScheme>
    <a:fmtScheme name="21_Basic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00000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2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Helvetica Neue Medium"/>
            <a:ea typeface="Helvetica Neue Medium"/>
            <a:cs typeface="Helvetica Neue Medium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2438338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400" u="none" kumimoji="0" normalizeH="0">
            <a:ln>
              <a:noFill/>
            </a:ln>
            <a:solidFill>
              <a:srgbClr val="5E5E5E"/>
            </a:solidFill>
            <a:effectLst/>
            <a:uFillTx/>
            <a:latin typeface="+mn-lt"/>
            <a:ea typeface="+mn-ea"/>
            <a:cs typeface="+mn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